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charts/chart1.xml" ContentType="application/vnd.openxmlformats-officedocument.drawingml.chart+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charts/chart2.xml" ContentType="application/vnd.openxmlformats-officedocument.drawingml.chart+xml"/>
  <Override PartName="/ppt/theme/themeOverride1.xml" ContentType="application/vnd.openxmlformats-officedocument.themeOverride+xml"/>
  <Override PartName="/ppt/drawings/drawing1.xml" ContentType="application/vnd.openxmlformats-officedocument.drawingml.chartshapes+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charts/chart3.xml" ContentType="application/vnd.openxmlformats-officedocument.drawingml.chart+xml"/>
  <Override PartName="/ppt/notesSlides/notesSlide21.xml" ContentType="application/vnd.openxmlformats-officedocument.presentationml.notesSlide+xml"/>
  <Override PartName="/ppt/charts/chart4.xml" ContentType="application/vnd.openxmlformats-officedocument.drawingml.chart+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charts/style1.xml" ContentType="application/vnd.ms-office.chartstyle+xml"/>
  <Override PartName="/ppt/charts/colors1.xml" ContentType="application/vnd.ms-office.chartcolorstyle+xml"/>
  <Override PartName="/ppt/charts/style2.xml" ContentType="application/vnd.ms-office.chartstyle+xml"/>
  <Override PartName="/ppt/charts/colors2.xml" ContentType="application/vnd.ms-office.chartcolorstyle+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howSpecialPlsOnTitleSld="0" saveSubsetFonts="1">
  <p:sldMasterIdLst>
    <p:sldMasterId id="2147483648" r:id="rId1"/>
  </p:sldMasterIdLst>
  <p:notesMasterIdLst>
    <p:notesMasterId r:id="rId30"/>
  </p:notesMasterIdLst>
  <p:handoutMasterIdLst>
    <p:handoutMasterId r:id="rId31"/>
  </p:handoutMasterIdLst>
  <p:sldIdLst>
    <p:sldId id="256" r:id="rId2"/>
    <p:sldId id="286" r:id="rId3"/>
    <p:sldId id="267" r:id="rId4"/>
    <p:sldId id="265" r:id="rId5"/>
    <p:sldId id="288" r:id="rId6"/>
    <p:sldId id="293" r:id="rId7"/>
    <p:sldId id="292" r:id="rId8"/>
    <p:sldId id="294" r:id="rId9"/>
    <p:sldId id="290" r:id="rId10"/>
    <p:sldId id="275" r:id="rId11"/>
    <p:sldId id="269" r:id="rId12"/>
    <p:sldId id="270" r:id="rId13"/>
    <p:sldId id="302" r:id="rId14"/>
    <p:sldId id="303" r:id="rId15"/>
    <p:sldId id="304" r:id="rId16"/>
    <p:sldId id="305" r:id="rId17"/>
    <p:sldId id="300" r:id="rId18"/>
    <p:sldId id="301" r:id="rId19"/>
    <p:sldId id="299" r:id="rId20"/>
    <p:sldId id="262" r:id="rId21"/>
    <p:sldId id="287" r:id="rId22"/>
    <p:sldId id="306" r:id="rId23"/>
    <p:sldId id="307" r:id="rId24"/>
    <p:sldId id="308" r:id="rId25"/>
    <p:sldId id="310" r:id="rId26"/>
    <p:sldId id="311" r:id="rId27"/>
    <p:sldId id="312" r:id="rId28"/>
    <p:sldId id="313" r:id="rId29"/>
  </p:sldIdLst>
  <p:sldSz cx="9144000" cy="6858000" type="letter"/>
  <p:notesSz cx="7010400" cy="9296400"/>
  <p:defaultTextStyle>
    <a:defPPr>
      <a:defRPr lang="en-US"/>
    </a:defPPr>
    <a:lvl1pPr algn="l" rtl="0" fontAlgn="base">
      <a:spcBef>
        <a:spcPct val="0"/>
      </a:spcBef>
      <a:spcAft>
        <a:spcPct val="0"/>
      </a:spcAft>
      <a:defRPr kern="1200">
        <a:solidFill>
          <a:schemeClr val="tx1"/>
        </a:solidFill>
        <a:latin typeface="Arial" pitchFamily="34" charset="0"/>
        <a:ea typeface="+mn-ea"/>
        <a:cs typeface="+mn-cs"/>
      </a:defRPr>
    </a:lvl1pPr>
    <a:lvl2pPr marL="457200" algn="l" rtl="0" fontAlgn="base">
      <a:spcBef>
        <a:spcPct val="0"/>
      </a:spcBef>
      <a:spcAft>
        <a:spcPct val="0"/>
      </a:spcAft>
      <a:defRPr kern="1200">
        <a:solidFill>
          <a:schemeClr val="tx1"/>
        </a:solidFill>
        <a:latin typeface="Arial" pitchFamily="34" charset="0"/>
        <a:ea typeface="+mn-ea"/>
        <a:cs typeface="+mn-cs"/>
      </a:defRPr>
    </a:lvl2pPr>
    <a:lvl3pPr marL="914400" algn="l" rtl="0" fontAlgn="base">
      <a:spcBef>
        <a:spcPct val="0"/>
      </a:spcBef>
      <a:spcAft>
        <a:spcPct val="0"/>
      </a:spcAft>
      <a:defRPr kern="1200">
        <a:solidFill>
          <a:schemeClr val="tx1"/>
        </a:solidFill>
        <a:latin typeface="Arial" pitchFamily="34" charset="0"/>
        <a:ea typeface="+mn-ea"/>
        <a:cs typeface="+mn-cs"/>
      </a:defRPr>
    </a:lvl3pPr>
    <a:lvl4pPr marL="1371600" algn="l" rtl="0" fontAlgn="base">
      <a:spcBef>
        <a:spcPct val="0"/>
      </a:spcBef>
      <a:spcAft>
        <a:spcPct val="0"/>
      </a:spcAft>
      <a:defRPr kern="1200">
        <a:solidFill>
          <a:schemeClr val="tx1"/>
        </a:solidFill>
        <a:latin typeface="Arial" pitchFamily="34" charset="0"/>
        <a:ea typeface="+mn-ea"/>
        <a:cs typeface="+mn-cs"/>
      </a:defRPr>
    </a:lvl4pPr>
    <a:lvl5pPr marL="1828800" algn="l" rtl="0" fontAlgn="base">
      <a:spcBef>
        <a:spcPct val="0"/>
      </a:spcBef>
      <a:spcAft>
        <a:spcPct val="0"/>
      </a:spcAft>
      <a:defRPr kern="1200">
        <a:solidFill>
          <a:schemeClr val="tx1"/>
        </a:solidFill>
        <a:latin typeface="Arial" pitchFamily="34" charset="0"/>
        <a:ea typeface="+mn-ea"/>
        <a:cs typeface="+mn-cs"/>
      </a:defRPr>
    </a:lvl5pPr>
    <a:lvl6pPr marL="2286000" algn="l" defTabSz="914400" rtl="0" eaLnBrk="1" latinLnBrk="0" hangingPunct="1">
      <a:defRPr kern="1200">
        <a:solidFill>
          <a:schemeClr val="tx1"/>
        </a:solidFill>
        <a:latin typeface="Arial" pitchFamily="34" charset="0"/>
        <a:ea typeface="+mn-ea"/>
        <a:cs typeface="+mn-cs"/>
      </a:defRPr>
    </a:lvl6pPr>
    <a:lvl7pPr marL="2743200" algn="l" defTabSz="914400" rtl="0" eaLnBrk="1" latinLnBrk="0" hangingPunct="1">
      <a:defRPr kern="1200">
        <a:solidFill>
          <a:schemeClr val="tx1"/>
        </a:solidFill>
        <a:latin typeface="Arial" pitchFamily="34" charset="0"/>
        <a:ea typeface="+mn-ea"/>
        <a:cs typeface="+mn-cs"/>
      </a:defRPr>
    </a:lvl7pPr>
    <a:lvl8pPr marL="3200400" algn="l" defTabSz="914400" rtl="0" eaLnBrk="1" latinLnBrk="0" hangingPunct="1">
      <a:defRPr kern="1200">
        <a:solidFill>
          <a:schemeClr val="tx1"/>
        </a:solidFill>
        <a:latin typeface="Arial" pitchFamily="34" charset="0"/>
        <a:ea typeface="+mn-ea"/>
        <a:cs typeface="+mn-cs"/>
      </a:defRPr>
    </a:lvl8pPr>
    <a:lvl9pPr marL="3657600" algn="l" defTabSz="914400" rtl="0" eaLnBrk="1" latinLnBrk="0" hangingPunct="1">
      <a:defRPr kern="1200">
        <a:solidFill>
          <a:schemeClr val="tx1"/>
        </a:solidFill>
        <a:latin typeface="Arial" pitchFamily="34" charset="0"/>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 uri="{2D200454-40CA-4A62-9FC3-DE9A4176ACB9}">
      <p15:notesGuideLst xmlns:p15="http://schemas.microsoft.com/office/powerpoint/2012/main" xmlns="">
        <p15:guide id="1" orient="horz" pos="2928">
          <p15:clr>
            <a:srgbClr val="A4A3A4"/>
          </p15:clr>
        </p15:guide>
        <p15:guide id="2" pos="2208">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William C Miller DOE/EERE/BT" initials="WCM-BT" lastIdx="2" clrIdx="0"/>
  <p:cmAuthor id="1" name="Carla Frisch" initials="" lastIdx="2" clrIdx="1"/>
  <p:cmAuthor id="2" name="S4" initials="S4-" lastIdx="2" clrIdx="2"/>
  <p:cmAuthor id="3" name="Lisa Carol Schwartz" initials="LCS" lastIdx="1" clrIdx="3"/>
  <p:cmAuthor id="4" name="efadrhonc" initials="e" lastIdx="6" clrIdx="4">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D27102A9-8310-4765-A935-A1911B00CA55}" styleName="Light Style 1 - Accent 4">
    <a:wholeTbl>
      <a:tcTxStyle>
        <a:fontRef idx="minor">
          <a:scrgbClr r="0" g="0" b="0"/>
        </a:fontRef>
        <a:schemeClr val="tx1"/>
      </a:tcTxStyle>
      <a:tcStyle>
        <a:tcBdr>
          <a:left>
            <a:ln>
              <a:noFill/>
            </a:ln>
          </a:left>
          <a:right>
            <a:ln>
              <a:noFill/>
            </a:ln>
          </a:right>
          <a:top>
            <a:ln w="12700" cmpd="sng">
              <a:solidFill>
                <a:schemeClr val="accent4"/>
              </a:solidFill>
            </a:ln>
          </a:top>
          <a:bottom>
            <a:ln w="12700" cmpd="sng">
              <a:solidFill>
                <a:schemeClr val="accent4"/>
              </a:solidFill>
            </a:ln>
          </a:bottom>
          <a:insideH>
            <a:ln>
              <a:noFill/>
            </a:ln>
          </a:insideH>
          <a:insideV>
            <a:ln>
              <a:noFill/>
            </a:ln>
          </a:insideV>
        </a:tcBdr>
        <a:fill>
          <a:noFill/>
        </a:fill>
      </a:tcStyle>
    </a:wholeTbl>
    <a:band1H>
      <a:tcStyle>
        <a:tcBdr/>
        <a:fill>
          <a:solidFill>
            <a:schemeClr val="accent4">
              <a:alpha val="20000"/>
            </a:schemeClr>
          </a:solidFill>
        </a:fill>
      </a:tcStyle>
    </a:band1H>
    <a:band2H>
      <a:tcStyle>
        <a:tcBdr/>
      </a:tcStyle>
    </a:band2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12700" cmpd="sng">
              <a:solidFill>
                <a:schemeClr val="accent4"/>
              </a:solidFill>
            </a:ln>
          </a:top>
        </a:tcBdr>
        <a:fill>
          <a:noFill/>
        </a:fill>
      </a:tcStyle>
    </a:lastRow>
    <a:firstRow>
      <a:tcTxStyle b="on"/>
      <a:tcStyle>
        <a:tcBdr>
          <a:bottom>
            <a:ln w="12700" cmpd="sng">
              <a:solidFill>
                <a:schemeClr val="accent4"/>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4" autoAdjust="0"/>
    <p:restoredTop sz="75942" autoAdjust="0"/>
  </p:normalViewPr>
  <p:slideViewPr>
    <p:cSldViewPr>
      <p:cViewPr>
        <p:scale>
          <a:sx n="87" d="100"/>
          <a:sy n="87" d="100"/>
        </p:scale>
        <p:origin x="-1608" y="-72"/>
      </p:cViewPr>
      <p:guideLst>
        <p:guide orient="horz" pos="2160"/>
        <p:guide pos="2880"/>
      </p:guideLst>
    </p:cSldViewPr>
  </p:slideViewPr>
  <p:outlineViewPr>
    <p:cViewPr>
      <p:scale>
        <a:sx n="66" d="100"/>
        <a:sy n="66" d="100"/>
      </p:scale>
      <p:origin x="96" y="16002"/>
    </p:cViewPr>
  </p:outlineViewPr>
  <p:notesTextViewPr>
    <p:cViewPr>
      <p:scale>
        <a:sx n="100" d="100"/>
        <a:sy n="100" d="100"/>
      </p:scale>
      <p:origin x="0" y="0"/>
    </p:cViewPr>
  </p:notesTextViewPr>
  <p:sorterViewPr>
    <p:cViewPr>
      <p:scale>
        <a:sx n="90" d="100"/>
        <a:sy n="90" d="100"/>
      </p:scale>
      <p:origin x="0" y="0"/>
    </p:cViewPr>
  </p:sorterViewPr>
  <p:notesViewPr>
    <p:cSldViewPr>
      <p:cViewPr varScale="1">
        <p:scale>
          <a:sx n="69" d="100"/>
          <a:sy n="69" d="100"/>
        </p:scale>
        <p:origin x="2484" y="72"/>
      </p:cViewPr>
      <p:guideLst>
        <p:guide orient="horz" pos="2928"/>
        <p:guide pos="2208"/>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commentAuthors" Target="commentAuthor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 Id="rId35" Type="http://schemas.openxmlformats.org/officeDocument/2006/relationships/theme" Target="theme/theme1.xml"/></Relationships>
</file>

<file path=ppt/charts/_rels/chart1.xml.rels><?xml version="1.0" encoding="UTF-8" standalone="yes"?>
<Relationships xmlns="http://schemas.openxmlformats.org/package/2006/relationships"><Relationship Id="rId1" Type="http://schemas.openxmlformats.org/officeDocument/2006/relationships/oleObject" Target="file:///C:\Users\Ian%20M.%20Hoffman\Desktop\LBNL-EMP\EERE%20Projects%20and%20Requests\State_Level_Electricity_Savings_Summary_Pct_Retail_Sales_LBNL%20and%20ACEEE_2012.xlsx" TargetMode="External"/></Relationships>
</file>

<file path=ppt/charts/_rels/chart2.xml.rels><?xml version="1.0" encoding="UTF-8" standalone="yes"?>
<Relationships xmlns="http://schemas.openxmlformats.org/package/2006/relationships"><Relationship Id="rId3" Type="http://schemas.openxmlformats.org/officeDocument/2006/relationships/chartUserShapes" Target="../drawings/drawing1.xml"/><Relationship Id="rId2" Type="http://schemas.openxmlformats.org/officeDocument/2006/relationships/package" Target="../embeddings/Microsoft_Excel_Worksheet1.xlsx"/><Relationship Id="rId1" Type="http://schemas.openxmlformats.org/officeDocument/2006/relationships/themeOverride" Target="../theme/themeOverride1.xml"/></Relationships>
</file>

<file path=ppt/charts/_rels/chart3.xml.rels><?xml version="1.0" encoding="UTF-8" standalone="yes"?>
<Relationships xmlns="http://schemas.openxmlformats.org/package/2006/relationships"><Relationship Id="rId3" Type="http://schemas.microsoft.com/office/2011/relationships/chartStyle" Target="style1.xml"/><Relationship Id="rId2" Type="http://schemas.microsoft.com/office/2011/relationships/chartColorStyle" Target="colors1.xml"/><Relationship Id="rId1" Type="http://schemas.openxmlformats.org/officeDocument/2006/relationships/oleObject" Target="../embeddings/oleObject1.bin"/></Relationships>
</file>

<file path=ppt/charts/_rels/chart4.xml.rels><?xml version="1.0" encoding="UTF-8" standalone="yes"?>
<Relationships xmlns="http://schemas.openxmlformats.org/package/2006/relationships"><Relationship Id="rId3" Type="http://schemas.microsoft.com/office/2011/relationships/chartStyle" Target="style2.xml"/><Relationship Id="rId2" Type="http://schemas.microsoft.com/office/2011/relationships/chartColorStyle" Target="colors2.xml"/><Relationship Id="rId1" Type="http://schemas.openxmlformats.org/officeDocument/2006/relationships/package" Target="../embeddings/Microsoft_Excel_Worksheet2.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invertIfNegative val="0"/>
          <c:cat>
            <c:strRef>
              <c:f>Sheet1!$J$27:$J$34</c:f>
              <c:strCache>
                <c:ptCount val="8"/>
                <c:pt idx="0">
                  <c:v>0.2%</c:v>
                </c:pt>
                <c:pt idx="1">
                  <c:v>0.5%</c:v>
                </c:pt>
                <c:pt idx="2">
                  <c:v>0.8%</c:v>
                </c:pt>
                <c:pt idx="3">
                  <c:v>1.0%</c:v>
                </c:pt>
                <c:pt idx="4">
                  <c:v>1.2%</c:v>
                </c:pt>
                <c:pt idx="5">
                  <c:v>1.5%</c:v>
                </c:pt>
                <c:pt idx="6">
                  <c:v>2.0%</c:v>
                </c:pt>
                <c:pt idx="7">
                  <c:v>More</c:v>
                </c:pt>
              </c:strCache>
            </c:strRef>
          </c:cat>
          <c:val>
            <c:numRef>
              <c:f>Sheet1!$K$27:$K$34</c:f>
              <c:numCache>
                <c:formatCode>0.000000</c:formatCode>
                <c:ptCount val="8"/>
                <c:pt idx="0">
                  <c:v>5</c:v>
                </c:pt>
                <c:pt idx="1">
                  <c:v>16</c:v>
                </c:pt>
                <c:pt idx="2">
                  <c:v>9</c:v>
                </c:pt>
                <c:pt idx="3">
                  <c:v>5</c:v>
                </c:pt>
                <c:pt idx="4">
                  <c:v>5</c:v>
                </c:pt>
                <c:pt idx="5">
                  <c:v>6</c:v>
                </c:pt>
                <c:pt idx="6">
                  <c:v>3</c:v>
                </c:pt>
                <c:pt idx="7">
                  <c:v>1</c:v>
                </c:pt>
              </c:numCache>
            </c:numRef>
          </c:val>
        </c:ser>
        <c:dLbls>
          <c:showLegendKey val="0"/>
          <c:showVal val="0"/>
          <c:showCatName val="0"/>
          <c:showSerName val="0"/>
          <c:showPercent val="0"/>
          <c:showBubbleSize val="0"/>
        </c:dLbls>
        <c:gapWidth val="150"/>
        <c:axId val="62145280"/>
        <c:axId val="62147200"/>
      </c:barChart>
      <c:catAx>
        <c:axId val="62145280"/>
        <c:scaling>
          <c:orientation val="minMax"/>
        </c:scaling>
        <c:delete val="0"/>
        <c:axPos val="b"/>
        <c:title>
          <c:tx>
            <c:rich>
              <a:bodyPr/>
              <a:lstStyle/>
              <a:p>
                <a:pPr>
                  <a:defRPr/>
                </a:pPr>
                <a:r>
                  <a:rPr lang="en-US" sz="1200" b="1" i="0" baseline="0">
                    <a:solidFill>
                      <a:schemeClr val="tx1">
                        <a:lumMod val="75000"/>
                        <a:lumOff val="25000"/>
                      </a:schemeClr>
                    </a:solidFill>
                  </a:rPr>
                  <a:t>Percent Electricity Savings in 2012</a:t>
                </a:r>
                <a:endParaRPr lang="en-US" sz="1200">
                  <a:solidFill>
                    <a:schemeClr val="tx1">
                      <a:lumMod val="75000"/>
                      <a:lumOff val="25000"/>
                    </a:schemeClr>
                  </a:solidFill>
                </a:endParaRPr>
              </a:p>
            </c:rich>
          </c:tx>
          <c:layout/>
          <c:overlay val="0"/>
        </c:title>
        <c:numFmt formatCode="General" sourceLinked="0"/>
        <c:majorTickMark val="out"/>
        <c:minorTickMark val="none"/>
        <c:tickLblPos val="nextTo"/>
        <c:txPr>
          <a:bodyPr/>
          <a:lstStyle/>
          <a:p>
            <a:pPr>
              <a:defRPr>
                <a:solidFill>
                  <a:schemeClr val="tx1">
                    <a:lumMod val="75000"/>
                    <a:lumOff val="25000"/>
                  </a:schemeClr>
                </a:solidFill>
              </a:defRPr>
            </a:pPr>
            <a:endParaRPr lang="en-US"/>
          </a:p>
        </c:txPr>
        <c:crossAx val="62147200"/>
        <c:crosses val="autoZero"/>
        <c:auto val="1"/>
        <c:lblAlgn val="ctr"/>
        <c:lblOffset val="100"/>
        <c:noMultiLvlLbl val="0"/>
      </c:catAx>
      <c:valAx>
        <c:axId val="62147200"/>
        <c:scaling>
          <c:orientation val="minMax"/>
        </c:scaling>
        <c:delete val="0"/>
        <c:axPos val="l"/>
        <c:title>
          <c:tx>
            <c:rich>
              <a:bodyPr/>
              <a:lstStyle/>
              <a:p>
                <a:pPr marL="0" marR="0" indent="0" algn="ctr" defTabSz="914400" rtl="0" eaLnBrk="1" fontAlgn="auto" latinLnBrk="0" hangingPunct="1">
                  <a:lnSpc>
                    <a:spcPct val="100000"/>
                  </a:lnSpc>
                  <a:spcBef>
                    <a:spcPts val="0"/>
                  </a:spcBef>
                  <a:spcAft>
                    <a:spcPts val="0"/>
                  </a:spcAft>
                  <a:buClrTx/>
                  <a:buSzTx/>
                  <a:buFontTx/>
                  <a:buNone/>
                  <a:tabLst/>
                  <a:defRPr sz="1000" b="1" i="0" u="none" strike="noStrike" kern="1200" baseline="0">
                    <a:solidFill>
                      <a:sysClr val="windowText" lastClr="000000"/>
                    </a:solidFill>
                    <a:latin typeface="+mn-lt"/>
                    <a:ea typeface="+mn-ea"/>
                    <a:cs typeface="+mn-cs"/>
                  </a:defRPr>
                </a:pPr>
                <a:r>
                  <a:rPr lang="en-US" sz="1200" b="1" i="0" baseline="0">
                    <a:solidFill>
                      <a:schemeClr val="tx1">
                        <a:lumMod val="75000"/>
                        <a:lumOff val="25000"/>
                      </a:schemeClr>
                    </a:solidFill>
                  </a:rPr>
                  <a:t>Number of States</a:t>
                </a:r>
                <a:endParaRPr lang="en-US" sz="700">
                  <a:solidFill>
                    <a:schemeClr val="tx1">
                      <a:lumMod val="75000"/>
                      <a:lumOff val="25000"/>
                    </a:schemeClr>
                  </a:solidFill>
                </a:endParaRPr>
              </a:p>
            </c:rich>
          </c:tx>
          <c:layout/>
          <c:overlay val="0"/>
        </c:title>
        <c:numFmt formatCode="0" sourceLinked="0"/>
        <c:majorTickMark val="out"/>
        <c:minorTickMark val="none"/>
        <c:tickLblPos val="nextTo"/>
        <c:txPr>
          <a:bodyPr/>
          <a:lstStyle/>
          <a:p>
            <a:pPr>
              <a:defRPr>
                <a:solidFill>
                  <a:schemeClr val="tx1">
                    <a:lumMod val="75000"/>
                    <a:lumOff val="25000"/>
                  </a:schemeClr>
                </a:solidFill>
              </a:defRPr>
            </a:pPr>
            <a:endParaRPr lang="en-US"/>
          </a:p>
        </c:txPr>
        <c:crossAx val="62145280"/>
        <c:crosses val="autoZero"/>
        <c:crossBetween val="between"/>
      </c:valAx>
    </c:plotArea>
    <c:plotVisOnly val="1"/>
    <c:dispBlanksAs val="gap"/>
    <c:showDLblsOverMax val="0"/>
  </c:chart>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a:lstStyle/>
          <a:p>
            <a:pPr>
              <a:defRPr/>
            </a:pPr>
            <a:r>
              <a:rPr lang="en-US" dirty="0"/>
              <a:t>Annual </a:t>
            </a:r>
            <a:r>
              <a:rPr lang="en-US" dirty="0" smtClean="0"/>
              <a:t>CHP Capacity Additions* (</a:t>
            </a:r>
            <a:r>
              <a:rPr lang="en-US" dirty="0"/>
              <a:t>GW)</a:t>
            </a:r>
          </a:p>
        </c:rich>
      </c:tx>
      <c:layout>
        <c:manualLayout>
          <c:xMode val="edge"/>
          <c:yMode val="edge"/>
          <c:x val="0.17847681539807525"/>
          <c:y val="0.02"/>
        </c:manualLayout>
      </c:layout>
      <c:overlay val="0"/>
    </c:title>
    <c:autoTitleDeleted val="0"/>
    <c:plotArea>
      <c:layout>
        <c:manualLayout>
          <c:layoutTarget val="inner"/>
          <c:xMode val="edge"/>
          <c:yMode val="edge"/>
          <c:x val="8.6415808600847951E-2"/>
          <c:y val="0.16085362469863546"/>
          <c:w val="0.88459456390066626"/>
          <c:h val="0.66754635310366939"/>
        </c:manualLayout>
      </c:layout>
      <c:barChart>
        <c:barDir val="col"/>
        <c:grouping val="stacked"/>
        <c:varyColors val="0"/>
        <c:ser>
          <c:idx val="0"/>
          <c:order val="0"/>
          <c:tx>
            <c:strRef>
              <c:f>'Slide 2'!$B$1</c:f>
              <c:strCache>
                <c:ptCount val="1"/>
                <c:pt idx="0">
                  <c:v>Existing CHP</c:v>
                </c:pt>
              </c:strCache>
            </c:strRef>
          </c:tx>
          <c:spPr>
            <a:solidFill>
              <a:schemeClr val="tx2">
                <a:lumMod val="60000"/>
                <a:lumOff val="40000"/>
              </a:schemeClr>
            </a:solidFill>
          </c:spPr>
          <c:invertIfNegative val="0"/>
          <c:dPt>
            <c:idx val="13"/>
            <c:invertIfNegative val="0"/>
            <c:bubble3D val="0"/>
          </c:dPt>
          <c:cat>
            <c:strRef>
              <c:f>'Slide 2'!$A$2:$A$17</c:f>
              <c:strCache>
                <c:ptCount val="16"/>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pt idx="13">
                  <c:v>2013</c:v>
                </c:pt>
                <c:pt idx="14">
                  <c:v>2014</c:v>
                </c:pt>
                <c:pt idx="15">
                  <c:v>2015-2016</c:v>
                </c:pt>
              </c:strCache>
            </c:strRef>
          </c:cat>
          <c:val>
            <c:numRef>
              <c:f>'Slide 2'!$B$2:$B$17</c:f>
              <c:numCache>
                <c:formatCode>General</c:formatCode>
                <c:ptCount val="16"/>
                <c:pt idx="0">
                  <c:v>3.04</c:v>
                </c:pt>
                <c:pt idx="1">
                  <c:v>6.29</c:v>
                </c:pt>
                <c:pt idx="2">
                  <c:v>5.6</c:v>
                </c:pt>
                <c:pt idx="3">
                  <c:v>3.94</c:v>
                </c:pt>
                <c:pt idx="4">
                  <c:v>3.56</c:v>
                </c:pt>
                <c:pt idx="5">
                  <c:v>1.66</c:v>
                </c:pt>
                <c:pt idx="6">
                  <c:v>0.47</c:v>
                </c:pt>
                <c:pt idx="7">
                  <c:v>0.62</c:v>
                </c:pt>
                <c:pt idx="8">
                  <c:v>0.41</c:v>
                </c:pt>
                <c:pt idx="9">
                  <c:v>0.7</c:v>
                </c:pt>
                <c:pt idx="10">
                  <c:v>0.61</c:v>
                </c:pt>
                <c:pt idx="11">
                  <c:v>0.75</c:v>
                </c:pt>
                <c:pt idx="12">
                  <c:v>0.92</c:v>
                </c:pt>
                <c:pt idx="13">
                  <c:v>0.7</c:v>
                </c:pt>
              </c:numCache>
            </c:numRef>
          </c:val>
        </c:ser>
        <c:ser>
          <c:idx val="1"/>
          <c:order val="1"/>
          <c:tx>
            <c:strRef>
              <c:f>'Slide 2'!$C$1</c:f>
              <c:strCache>
                <c:ptCount val="1"/>
                <c:pt idx="0">
                  <c:v>CHP Expected</c:v>
                </c:pt>
              </c:strCache>
            </c:strRef>
          </c:tx>
          <c:spPr>
            <a:pattFill prst="pct90">
              <a:fgClr>
                <a:schemeClr val="accent3">
                  <a:lumMod val="75000"/>
                </a:schemeClr>
              </a:fgClr>
              <a:bgClr>
                <a:schemeClr val="bg1"/>
              </a:bgClr>
            </a:pattFill>
          </c:spPr>
          <c:invertIfNegative val="0"/>
          <c:cat>
            <c:strRef>
              <c:f>'Slide 2'!$A$2:$A$17</c:f>
              <c:strCache>
                <c:ptCount val="16"/>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pt idx="13">
                  <c:v>2013</c:v>
                </c:pt>
                <c:pt idx="14">
                  <c:v>2014</c:v>
                </c:pt>
                <c:pt idx="15">
                  <c:v>2015-2016</c:v>
                </c:pt>
              </c:strCache>
            </c:strRef>
          </c:cat>
          <c:val>
            <c:numRef>
              <c:f>'Slide 2'!$C$2:$C$17</c:f>
              <c:numCache>
                <c:formatCode>General</c:formatCode>
                <c:ptCount val="16"/>
                <c:pt idx="14">
                  <c:v>1.673</c:v>
                </c:pt>
                <c:pt idx="15">
                  <c:v>2.9369999999999998</c:v>
                </c:pt>
              </c:numCache>
            </c:numRef>
          </c:val>
        </c:ser>
        <c:dLbls>
          <c:showLegendKey val="0"/>
          <c:showVal val="0"/>
          <c:showCatName val="0"/>
          <c:showSerName val="0"/>
          <c:showPercent val="0"/>
          <c:showBubbleSize val="0"/>
        </c:dLbls>
        <c:gapWidth val="55"/>
        <c:overlap val="100"/>
        <c:axId val="94166400"/>
        <c:axId val="96662656"/>
      </c:barChart>
      <c:catAx>
        <c:axId val="94166400"/>
        <c:scaling>
          <c:orientation val="minMax"/>
        </c:scaling>
        <c:delete val="0"/>
        <c:axPos val="b"/>
        <c:numFmt formatCode="General" sourceLinked="1"/>
        <c:majorTickMark val="none"/>
        <c:minorTickMark val="none"/>
        <c:tickLblPos val="nextTo"/>
        <c:txPr>
          <a:bodyPr rot="-2460000"/>
          <a:lstStyle/>
          <a:p>
            <a:pPr>
              <a:defRPr sz="1100"/>
            </a:pPr>
            <a:endParaRPr lang="en-US"/>
          </a:p>
        </c:txPr>
        <c:crossAx val="96662656"/>
        <c:crosses val="autoZero"/>
        <c:auto val="1"/>
        <c:lblAlgn val="ctr"/>
        <c:lblOffset val="100"/>
        <c:noMultiLvlLbl val="0"/>
      </c:catAx>
      <c:valAx>
        <c:axId val="96662656"/>
        <c:scaling>
          <c:orientation val="minMax"/>
        </c:scaling>
        <c:delete val="0"/>
        <c:axPos val="l"/>
        <c:majorGridlines/>
        <c:numFmt formatCode="General" sourceLinked="1"/>
        <c:majorTickMark val="none"/>
        <c:minorTickMark val="none"/>
        <c:tickLblPos val="nextTo"/>
        <c:txPr>
          <a:bodyPr/>
          <a:lstStyle/>
          <a:p>
            <a:pPr>
              <a:defRPr sz="1300"/>
            </a:pPr>
            <a:endParaRPr lang="en-US"/>
          </a:p>
        </c:txPr>
        <c:crossAx val="94166400"/>
        <c:crosses val="autoZero"/>
        <c:crossBetween val="between"/>
      </c:valAx>
      <c:spPr>
        <a:solidFill>
          <a:schemeClr val="bg1"/>
        </a:solidFill>
        <a:effectLst>
          <a:outerShdw blurRad="40000" dist="20000" dir="5400000" rotWithShape="0">
            <a:srgbClr val="000000">
              <a:alpha val="38000"/>
            </a:srgbClr>
          </a:outerShdw>
        </a:effectLst>
      </c:spPr>
    </c:plotArea>
    <c:plotVisOnly val="1"/>
    <c:dispBlanksAs val="gap"/>
    <c:showDLblsOverMax val="0"/>
  </c:chart>
  <c:txPr>
    <a:bodyPr/>
    <a:lstStyle/>
    <a:p>
      <a:pPr>
        <a:defRPr sz="1800"/>
      </a:pPr>
      <a:endParaRPr lang="en-US"/>
    </a:p>
  </c:txPr>
  <c:externalData r:id="rId2">
    <c:autoUpdate val="0"/>
  </c:externalData>
  <c:userShapes r:id="rId3"/>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2"/>
                </a:solidFill>
                <a:latin typeface="+mn-lt"/>
                <a:ea typeface="+mn-ea"/>
                <a:cs typeface="+mn-cs"/>
              </a:defRPr>
            </a:pPr>
            <a:r>
              <a:rPr lang="en-US">
                <a:solidFill>
                  <a:schemeClr val="tx2"/>
                </a:solidFill>
              </a:rPr>
              <a:t>Annual Primary Energy Savings</a:t>
            </a:r>
          </a:p>
        </c:rich>
      </c:tx>
      <c:overlay val="0"/>
      <c:spPr>
        <a:noFill/>
        <a:ln>
          <a:noFill/>
        </a:ln>
        <a:effectLst/>
      </c:spPr>
    </c:title>
    <c:autoTitleDeleted val="0"/>
    <c:plotArea>
      <c:layout/>
      <c:areaChart>
        <c:grouping val="stacked"/>
        <c:varyColors val="0"/>
        <c:ser>
          <c:idx val="0"/>
          <c:order val="0"/>
          <c:tx>
            <c:strRef>
              <c:f>'[Appliance Standards Summary Impacts (thru 05-2013, AEO13)_ 06-04-13_SP.xlsm]Energy Savings'!$CR$9</c:f>
              <c:strCache>
                <c:ptCount val="1"/>
                <c:pt idx="0">
                  <c:v>NAECA 1987</c:v>
                </c:pt>
              </c:strCache>
            </c:strRef>
          </c:tx>
          <c:spPr>
            <a:solidFill>
              <a:schemeClr val="accent1"/>
            </a:solidFill>
            <a:ln>
              <a:noFill/>
            </a:ln>
            <a:effectLst/>
          </c:spPr>
          <c:cat>
            <c:numRef>
              <c:f>'[Appliance Standards Summary Impacts (thru 05-2013, AEO13)_ 06-04-13_SP.xlsm]Energy Savings'!$CQ$10:$CQ$55</c:f>
              <c:numCache>
                <c:formatCode>General</c:formatCode>
                <c:ptCount val="46"/>
                <c:pt idx="0">
                  <c:v>1985</c:v>
                </c:pt>
                <c:pt idx="1">
                  <c:v>1986</c:v>
                </c:pt>
                <c:pt idx="2">
                  <c:v>1987</c:v>
                </c:pt>
                <c:pt idx="3">
                  <c:v>1988</c:v>
                </c:pt>
                <c:pt idx="4">
                  <c:v>1989</c:v>
                </c:pt>
                <c:pt idx="5">
                  <c:v>1990</c:v>
                </c:pt>
                <c:pt idx="6">
                  <c:v>1991</c:v>
                </c:pt>
                <c:pt idx="7">
                  <c:v>1992</c:v>
                </c:pt>
                <c:pt idx="8">
                  <c:v>1993</c:v>
                </c:pt>
                <c:pt idx="9">
                  <c:v>1994</c:v>
                </c:pt>
                <c:pt idx="10">
                  <c:v>1995</c:v>
                </c:pt>
                <c:pt idx="11">
                  <c:v>1996</c:v>
                </c:pt>
                <c:pt idx="12">
                  <c:v>1997</c:v>
                </c:pt>
                <c:pt idx="13">
                  <c:v>1998</c:v>
                </c:pt>
                <c:pt idx="14">
                  <c:v>1999</c:v>
                </c:pt>
                <c:pt idx="15">
                  <c:v>2000</c:v>
                </c:pt>
                <c:pt idx="16">
                  <c:v>2001</c:v>
                </c:pt>
                <c:pt idx="17">
                  <c:v>2002</c:v>
                </c:pt>
                <c:pt idx="18">
                  <c:v>2003</c:v>
                </c:pt>
                <c:pt idx="19">
                  <c:v>2004</c:v>
                </c:pt>
                <c:pt idx="20">
                  <c:v>2005</c:v>
                </c:pt>
                <c:pt idx="21">
                  <c:v>2006</c:v>
                </c:pt>
                <c:pt idx="22">
                  <c:v>2007</c:v>
                </c:pt>
                <c:pt idx="23">
                  <c:v>2008</c:v>
                </c:pt>
                <c:pt idx="24">
                  <c:v>2009</c:v>
                </c:pt>
                <c:pt idx="25">
                  <c:v>2010</c:v>
                </c:pt>
                <c:pt idx="26">
                  <c:v>2011</c:v>
                </c:pt>
                <c:pt idx="27">
                  <c:v>2012</c:v>
                </c:pt>
                <c:pt idx="28">
                  <c:v>2013</c:v>
                </c:pt>
                <c:pt idx="29">
                  <c:v>2014</c:v>
                </c:pt>
                <c:pt idx="30">
                  <c:v>2015</c:v>
                </c:pt>
                <c:pt idx="31">
                  <c:v>2016</c:v>
                </c:pt>
                <c:pt idx="32">
                  <c:v>2017</c:v>
                </c:pt>
                <c:pt idx="33">
                  <c:v>2018</c:v>
                </c:pt>
                <c:pt idx="34">
                  <c:v>2019</c:v>
                </c:pt>
                <c:pt idx="35">
                  <c:v>2020</c:v>
                </c:pt>
                <c:pt idx="36">
                  <c:v>2021</c:v>
                </c:pt>
                <c:pt idx="37">
                  <c:v>2022</c:v>
                </c:pt>
                <c:pt idx="38">
                  <c:v>2023</c:v>
                </c:pt>
                <c:pt idx="39">
                  <c:v>2024</c:v>
                </c:pt>
                <c:pt idx="40">
                  <c:v>2025</c:v>
                </c:pt>
                <c:pt idx="41">
                  <c:v>2026</c:v>
                </c:pt>
                <c:pt idx="42">
                  <c:v>2027</c:v>
                </c:pt>
                <c:pt idx="43">
                  <c:v>2028</c:v>
                </c:pt>
                <c:pt idx="44">
                  <c:v>2029</c:v>
                </c:pt>
                <c:pt idx="45">
                  <c:v>2030</c:v>
                </c:pt>
              </c:numCache>
            </c:numRef>
          </c:cat>
          <c:val>
            <c:numRef>
              <c:f>'[Appliance Standards Summary Impacts (thru 05-2013, AEO13)_ 06-04-13_SP.xlsm]Energy Savings'!$CR$10:$CR$55</c:f>
              <c:numCache>
                <c:formatCode>General</c:formatCode>
                <c:ptCount val="46"/>
                <c:pt idx="0">
                  <c:v>0</c:v>
                </c:pt>
                <c:pt idx="1">
                  <c:v>0</c:v>
                </c:pt>
                <c:pt idx="2">
                  <c:v>7.2514147546243737E-3</c:v>
                </c:pt>
                <c:pt idx="3">
                  <c:v>1.3659000550319655E-2</c:v>
                </c:pt>
                <c:pt idx="4">
                  <c:v>2.3721980115185282E-2</c:v>
                </c:pt>
                <c:pt idx="5">
                  <c:v>4.0339643846371301E-2</c:v>
                </c:pt>
                <c:pt idx="6">
                  <c:v>7.740374126245976E-2</c:v>
                </c:pt>
                <c:pt idx="7">
                  <c:v>0.12747604462341619</c:v>
                </c:pt>
                <c:pt idx="8">
                  <c:v>0.17997957436506062</c:v>
                </c:pt>
                <c:pt idx="9">
                  <c:v>0.23252691134794778</c:v>
                </c:pt>
                <c:pt idx="10">
                  <c:v>0.29089985660781748</c:v>
                </c:pt>
                <c:pt idx="11">
                  <c:v>0.34978723111211124</c:v>
                </c:pt>
                <c:pt idx="12">
                  <c:v>0.4020235097956682</c:v>
                </c:pt>
                <c:pt idx="13">
                  <c:v>0.45775819755801966</c:v>
                </c:pt>
                <c:pt idx="14">
                  <c:v>0.51635298693283294</c:v>
                </c:pt>
                <c:pt idx="15">
                  <c:v>0.56777443994486476</c:v>
                </c:pt>
                <c:pt idx="16">
                  <c:v>0.60620442646680595</c:v>
                </c:pt>
                <c:pt idx="17">
                  <c:v>0.64371548528663802</c:v>
                </c:pt>
                <c:pt idx="18">
                  <c:v>0.67999645852382828</c:v>
                </c:pt>
                <c:pt idx="19">
                  <c:v>0.70813805575862931</c:v>
                </c:pt>
                <c:pt idx="20">
                  <c:v>0.72306564151659991</c:v>
                </c:pt>
                <c:pt idx="21">
                  <c:v>0.73640658019108396</c:v>
                </c:pt>
                <c:pt idx="22">
                  <c:v>0.73939356208012719</c:v>
                </c:pt>
                <c:pt idx="23">
                  <c:v>0.73624211141733076</c:v>
                </c:pt>
                <c:pt idx="24">
                  <c:v>0.72616539518732004</c:v>
                </c:pt>
                <c:pt idx="25">
                  <c:v>0.73040119211476806</c:v>
                </c:pt>
                <c:pt idx="26">
                  <c:v>0.71712581906354944</c:v>
                </c:pt>
                <c:pt idx="27">
                  <c:v>0.70117521505759817</c:v>
                </c:pt>
                <c:pt idx="28">
                  <c:v>0.68360924611601204</c:v>
                </c:pt>
                <c:pt idx="29">
                  <c:v>0.6647529672731658</c:v>
                </c:pt>
                <c:pt idx="30">
                  <c:v>0.64789629554330908</c:v>
                </c:pt>
                <c:pt idx="31">
                  <c:v>0.62847897836817113</c:v>
                </c:pt>
                <c:pt idx="32">
                  <c:v>0.61064086405318052</c:v>
                </c:pt>
                <c:pt idx="33">
                  <c:v>0.59498128604234646</c:v>
                </c:pt>
                <c:pt idx="34">
                  <c:v>0.58128894865987035</c:v>
                </c:pt>
                <c:pt idx="35">
                  <c:v>0.55609984153161007</c:v>
                </c:pt>
                <c:pt idx="36">
                  <c:v>0.52087425665577292</c:v>
                </c:pt>
                <c:pt idx="37">
                  <c:v>0.47894920807047359</c:v>
                </c:pt>
                <c:pt idx="38">
                  <c:v>0.43865931724701823</c:v>
                </c:pt>
                <c:pt idx="39">
                  <c:v>0.39985711992009915</c:v>
                </c:pt>
                <c:pt idx="40">
                  <c:v>0.36349035225250637</c:v>
                </c:pt>
                <c:pt idx="41">
                  <c:v>0.32745473740511138</c:v>
                </c:pt>
                <c:pt idx="42">
                  <c:v>0.29233970775522483</c:v>
                </c:pt>
                <c:pt idx="43">
                  <c:v>0.25872495156463293</c:v>
                </c:pt>
                <c:pt idx="44">
                  <c:v>0.22724971736428418</c:v>
                </c:pt>
                <c:pt idx="45">
                  <c:v>0.19924190024104999</c:v>
                </c:pt>
              </c:numCache>
            </c:numRef>
          </c:val>
        </c:ser>
        <c:ser>
          <c:idx val="1"/>
          <c:order val="1"/>
          <c:tx>
            <c:strRef>
              <c:f>'[Appliance Standards Summary Impacts (thru 05-2013, AEO13)_ 06-04-13_SP.xlsm]Energy Savings'!$CS$9</c:f>
              <c:strCache>
                <c:ptCount val="1"/>
                <c:pt idx="0">
                  <c:v>EPAct 1992</c:v>
                </c:pt>
              </c:strCache>
            </c:strRef>
          </c:tx>
          <c:spPr>
            <a:solidFill>
              <a:schemeClr val="accent2"/>
            </a:solidFill>
            <a:ln>
              <a:noFill/>
            </a:ln>
            <a:effectLst/>
          </c:spPr>
          <c:cat>
            <c:numRef>
              <c:f>'[Appliance Standards Summary Impacts (thru 05-2013, AEO13)_ 06-04-13_SP.xlsm]Energy Savings'!$CQ$10:$CQ$55</c:f>
              <c:numCache>
                <c:formatCode>General</c:formatCode>
                <c:ptCount val="46"/>
                <c:pt idx="0">
                  <c:v>1985</c:v>
                </c:pt>
                <c:pt idx="1">
                  <c:v>1986</c:v>
                </c:pt>
                <c:pt idx="2">
                  <c:v>1987</c:v>
                </c:pt>
                <c:pt idx="3">
                  <c:v>1988</c:v>
                </c:pt>
                <c:pt idx="4">
                  <c:v>1989</c:v>
                </c:pt>
                <c:pt idx="5">
                  <c:v>1990</c:v>
                </c:pt>
                <c:pt idx="6">
                  <c:v>1991</c:v>
                </c:pt>
                <c:pt idx="7">
                  <c:v>1992</c:v>
                </c:pt>
                <c:pt idx="8">
                  <c:v>1993</c:v>
                </c:pt>
                <c:pt idx="9">
                  <c:v>1994</c:v>
                </c:pt>
                <c:pt idx="10">
                  <c:v>1995</c:v>
                </c:pt>
                <c:pt idx="11">
                  <c:v>1996</c:v>
                </c:pt>
                <c:pt idx="12">
                  <c:v>1997</c:v>
                </c:pt>
                <c:pt idx="13">
                  <c:v>1998</c:v>
                </c:pt>
                <c:pt idx="14">
                  <c:v>1999</c:v>
                </c:pt>
                <c:pt idx="15">
                  <c:v>2000</c:v>
                </c:pt>
                <c:pt idx="16">
                  <c:v>2001</c:v>
                </c:pt>
                <c:pt idx="17">
                  <c:v>2002</c:v>
                </c:pt>
                <c:pt idx="18">
                  <c:v>2003</c:v>
                </c:pt>
                <c:pt idx="19">
                  <c:v>2004</c:v>
                </c:pt>
                <c:pt idx="20">
                  <c:v>2005</c:v>
                </c:pt>
                <c:pt idx="21">
                  <c:v>2006</c:v>
                </c:pt>
                <c:pt idx="22">
                  <c:v>2007</c:v>
                </c:pt>
                <c:pt idx="23">
                  <c:v>2008</c:v>
                </c:pt>
                <c:pt idx="24">
                  <c:v>2009</c:v>
                </c:pt>
                <c:pt idx="25">
                  <c:v>2010</c:v>
                </c:pt>
                <c:pt idx="26">
                  <c:v>2011</c:v>
                </c:pt>
                <c:pt idx="27">
                  <c:v>2012</c:v>
                </c:pt>
                <c:pt idx="28">
                  <c:v>2013</c:v>
                </c:pt>
                <c:pt idx="29">
                  <c:v>2014</c:v>
                </c:pt>
                <c:pt idx="30">
                  <c:v>2015</c:v>
                </c:pt>
                <c:pt idx="31">
                  <c:v>2016</c:v>
                </c:pt>
                <c:pt idx="32">
                  <c:v>2017</c:v>
                </c:pt>
                <c:pt idx="33">
                  <c:v>2018</c:v>
                </c:pt>
                <c:pt idx="34">
                  <c:v>2019</c:v>
                </c:pt>
                <c:pt idx="35">
                  <c:v>2020</c:v>
                </c:pt>
                <c:pt idx="36">
                  <c:v>2021</c:v>
                </c:pt>
                <c:pt idx="37">
                  <c:v>2022</c:v>
                </c:pt>
                <c:pt idx="38">
                  <c:v>2023</c:v>
                </c:pt>
                <c:pt idx="39">
                  <c:v>2024</c:v>
                </c:pt>
                <c:pt idx="40">
                  <c:v>2025</c:v>
                </c:pt>
                <c:pt idx="41">
                  <c:v>2026</c:v>
                </c:pt>
                <c:pt idx="42">
                  <c:v>2027</c:v>
                </c:pt>
                <c:pt idx="43">
                  <c:v>2028</c:v>
                </c:pt>
                <c:pt idx="44">
                  <c:v>2029</c:v>
                </c:pt>
                <c:pt idx="45">
                  <c:v>2030</c:v>
                </c:pt>
              </c:numCache>
            </c:numRef>
          </c:cat>
          <c:val>
            <c:numRef>
              <c:f>'[Appliance Standards Summary Impacts (thru 05-2013, AEO13)_ 06-04-13_SP.xlsm]Energy Savings'!$CS$10:$CS$55</c:f>
              <c:numCache>
                <c:formatCode>General</c:formatCode>
                <c:ptCount val="46"/>
                <c:pt idx="0">
                  <c:v>0</c:v>
                </c:pt>
                <c:pt idx="1">
                  <c:v>0</c:v>
                </c:pt>
                <c:pt idx="2">
                  <c:v>0</c:v>
                </c:pt>
                <c:pt idx="3">
                  <c:v>0</c:v>
                </c:pt>
                <c:pt idx="4">
                  <c:v>0</c:v>
                </c:pt>
                <c:pt idx="5">
                  <c:v>0</c:v>
                </c:pt>
                <c:pt idx="6">
                  <c:v>0</c:v>
                </c:pt>
                <c:pt idx="7">
                  <c:v>0</c:v>
                </c:pt>
                <c:pt idx="8">
                  <c:v>0</c:v>
                </c:pt>
                <c:pt idx="9">
                  <c:v>3.5119115151740508E-2</c:v>
                </c:pt>
                <c:pt idx="10">
                  <c:v>7.2516023761240417E-2</c:v>
                </c:pt>
                <c:pt idx="11">
                  <c:v>0.13354289549630222</c:v>
                </c:pt>
                <c:pt idx="12">
                  <c:v>0.19788398713569785</c:v>
                </c:pt>
                <c:pt idx="13">
                  <c:v>0.2611557673819766</c:v>
                </c:pt>
                <c:pt idx="14">
                  <c:v>0.33294278954451695</c:v>
                </c:pt>
                <c:pt idx="15">
                  <c:v>0.39980442149287038</c:v>
                </c:pt>
                <c:pt idx="16">
                  <c:v>0.45913815843081029</c:v>
                </c:pt>
                <c:pt idx="17">
                  <c:v>0.49228895810473794</c:v>
                </c:pt>
                <c:pt idx="18">
                  <c:v>0.52450852857480423</c:v>
                </c:pt>
                <c:pt idx="19">
                  <c:v>0.55896715521211171</c:v>
                </c:pt>
                <c:pt idx="20">
                  <c:v>0.58821468270919242</c:v>
                </c:pt>
                <c:pt idx="21">
                  <c:v>0.61405906809139255</c:v>
                </c:pt>
                <c:pt idx="22">
                  <c:v>0.63925304581211717</c:v>
                </c:pt>
                <c:pt idx="23">
                  <c:v>0.65943339184939531</c:v>
                </c:pt>
                <c:pt idx="24">
                  <c:v>0.6644553551165675</c:v>
                </c:pt>
                <c:pt idx="25">
                  <c:v>0.67319273123166734</c:v>
                </c:pt>
                <c:pt idx="26">
                  <c:v>0.68221642035874586</c:v>
                </c:pt>
                <c:pt idx="27">
                  <c:v>0.69852633457238089</c:v>
                </c:pt>
                <c:pt idx="28">
                  <c:v>0.72012974388405993</c:v>
                </c:pt>
                <c:pt idx="29">
                  <c:v>0.69289670983671836</c:v>
                </c:pt>
                <c:pt idx="30">
                  <c:v>0.66447244913856685</c:v>
                </c:pt>
                <c:pt idx="31">
                  <c:v>0.59234676330985425</c:v>
                </c:pt>
                <c:pt idx="32">
                  <c:v>0.54372731439676603</c:v>
                </c:pt>
                <c:pt idx="33">
                  <c:v>0.49549091749258983</c:v>
                </c:pt>
                <c:pt idx="34">
                  <c:v>0.45618896808581838</c:v>
                </c:pt>
                <c:pt idx="35">
                  <c:v>0.41761420005199434</c:v>
                </c:pt>
                <c:pt idx="36">
                  <c:v>0.37916090253844209</c:v>
                </c:pt>
                <c:pt idx="37">
                  <c:v>0.34040723875329848</c:v>
                </c:pt>
                <c:pt idx="38">
                  <c:v>0.3003474445411749</c:v>
                </c:pt>
                <c:pt idx="39">
                  <c:v>0.25915002719251684</c:v>
                </c:pt>
                <c:pt idx="40">
                  <c:v>0.2166831011716028</c:v>
                </c:pt>
                <c:pt idx="41">
                  <c:v>0.17411700389444365</c:v>
                </c:pt>
                <c:pt idx="42">
                  <c:v>0.13110977642417596</c:v>
                </c:pt>
                <c:pt idx="43">
                  <c:v>8.7658211232950825E-2</c:v>
                </c:pt>
                <c:pt idx="44">
                  <c:v>6.8375024989026673E-2</c:v>
                </c:pt>
                <c:pt idx="45">
                  <c:v>5.1210224307691933E-2</c:v>
                </c:pt>
              </c:numCache>
            </c:numRef>
          </c:val>
        </c:ser>
        <c:ser>
          <c:idx val="2"/>
          <c:order val="2"/>
          <c:tx>
            <c:strRef>
              <c:f>'[Appliance Standards Summary Impacts (thru 05-2013, AEO13)_ 06-04-13_SP.xlsm]Energy Savings'!$CT$9</c:f>
              <c:strCache>
                <c:ptCount val="1"/>
                <c:pt idx="0">
                  <c:v>EPAct 2005</c:v>
                </c:pt>
              </c:strCache>
            </c:strRef>
          </c:tx>
          <c:spPr>
            <a:solidFill>
              <a:schemeClr val="accent3"/>
            </a:solidFill>
            <a:ln>
              <a:noFill/>
            </a:ln>
            <a:effectLst/>
          </c:spPr>
          <c:cat>
            <c:numRef>
              <c:f>'[Appliance Standards Summary Impacts (thru 05-2013, AEO13)_ 06-04-13_SP.xlsm]Energy Savings'!$CQ$10:$CQ$55</c:f>
              <c:numCache>
                <c:formatCode>General</c:formatCode>
                <c:ptCount val="46"/>
                <c:pt idx="0">
                  <c:v>1985</c:v>
                </c:pt>
                <c:pt idx="1">
                  <c:v>1986</c:v>
                </c:pt>
                <c:pt idx="2">
                  <c:v>1987</c:v>
                </c:pt>
                <c:pt idx="3">
                  <c:v>1988</c:v>
                </c:pt>
                <c:pt idx="4">
                  <c:v>1989</c:v>
                </c:pt>
                <c:pt idx="5">
                  <c:v>1990</c:v>
                </c:pt>
                <c:pt idx="6">
                  <c:v>1991</c:v>
                </c:pt>
                <c:pt idx="7">
                  <c:v>1992</c:v>
                </c:pt>
                <c:pt idx="8">
                  <c:v>1993</c:v>
                </c:pt>
                <c:pt idx="9">
                  <c:v>1994</c:v>
                </c:pt>
                <c:pt idx="10">
                  <c:v>1995</c:v>
                </c:pt>
                <c:pt idx="11">
                  <c:v>1996</c:v>
                </c:pt>
                <c:pt idx="12">
                  <c:v>1997</c:v>
                </c:pt>
                <c:pt idx="13">
                  <c:v>1998</c:v>
                </c:pt>
                <c:pt idx="14">
                  <c:v>1999</c:v>
                </c:pt>
                <c:pt idx="15">
                  <c:v>2000</c:v>
                </c:pt>
                <c:pt idx="16">
                  <c:v>2001</c:v>
                </c:pt>
                <c:pt idx="17">
                  <c:v>2002</c:v>
                </c:pt>
                <c:pt idx="18">
                  <c:v>2003</c:v>
                </c:pt>
                <c:pt idx="19">
                  <c:v>2004</c:v>
                </c:pt>
                <c:pt idx="20">
                  <c:v>2005</c:v>
                </c:pt>
                <c:pt idx="21">
                  <c:v>2006</c:v>
                </c:pt>
                <c:pt idx="22">
                  <c:v>2007</c:v>
                </c:pt>
                <c:pt idx="23">
                  <c:v>2008</c:v>
                </c:pt>
                <c:pt idx="24">
                  <c:v>2009</c:v>
                </c:pt>
                <c:pt idx="25">
                  <c:v>2010</c:v>
                </c:pt>
                <c:pt idx="26">
                  <c:v>2011</c:v>
                </c:pt>
                <c:pt idx="27">
                  <c:v>2012</c:v>
                </c:pt>
                <c:pt idx="28">
                  <c:v>2013</c:v>
                </c:pt>
                <c:pt idx="29">
                  <c:v>2014</c:v>
                </c:pt>
                <c:pt idx="30">
                  <c:v>2015</c:v>
                </c:pt>
                <c:pt idx="31">
                  <c:v>2016</c:v>
                </c:pt>
                <c:pt idx="32">
                  <c:v>2017</c:v>
                </c:pt>
                <c:pt idx="33">
                  <c:v>2018</c:v>
                </c:pt>
                <c:pt idx="34">
                  <c:v>2019</c:v>
                </c:pt>
                <c:pt idx="35">
                  <c:v>2020</c:v>
                </c:pt>
                <c:pt idx="36">
                  <c:v>2021</c:v>
                </c:pt>
                <c:pt idx="37">
                  <c:v>2022</c:v>
                </c:pt>
                <c:pt idx="38">
                  <c:v>2023</c:v>
                </c:pt>
                <c:pt idx="39">
                  <c:v>2024</c:v>
                </c:pt>
                <c:pt idx="40">
                  <c:v>2025</c:v>
                </c:pt>
                <c:pt idx="41">
                  <c:v>2026</c:v>
                </c:pt>
                <c:pt idx="42">
                  <c:v>2027</c:v>
                </c:pt>
                <c:pt idx="43">
                  <c:v>2028</c:v>
                </c:pt>
                <c:pt idx="44">
                  <c:v>2029</c:v>
                </c:pt>
                <c:pt idx="45">
                  <c:v>2030</c:v>
                </c:pt>
              </c:numCache>
            </c:numRef>
          </c:cat>
          <c:val>
            <c:numRef>
              <c:f>'[Appliance Standards Summary Impacts (thru 05-2013, AEO13)_ 06-04-13_SP.xlsm]Energy Savings'!$CT$10:$CT$55</c:f>
              <c:numCache>
                <c:formatCode>General</c:formatCode>
                <c:ptCount val="46"/>
                <c:pt idx="0">
                  <c:v>0</c:v>
                </c:pt>
                <c:pt idx="1">
                  <c:v>0</c:v>
                </c:pt>
                <c:pt idx="2">
                  <c:v>0</c:v>
                </c:pt>
                <c:pt idx="3">
                  <c:v>0</c:v>
                </c:pt>
                <c:pt idx="4">
                  <c:v>0</c:v>
                </c:pt>
                <c:pt idx="5">
                  <c:v>0</c:v>
                </c:pt>
                <c:pt idx="6">
                  <c:v>0</c:v>
                </c:pt>
                <c:pt idx="7">
                  <c:v>0</c:v>
                </c:pt>
                <c:pt idx="8">
                  <c:v>0</c:v>
                </c:pt>
                <c:pt idx="9">
                  <c:v>0</c:v>
                </c:pt>
                <c:pt idx="10">
                  <c:v>0</c:v>
                </c:pt>
                <c:pt idx="11">
                  <c:v>0</c:v>
                </c:pt>
                <c:pt idx="12">
                  <c:v>0</c:v>
                </c:pt>
                <c:pt idx="13">
                  <c:v>0</c:v>
                </c:pt>
                <c:pt idx="14">
                  <c:v>0</c:v>
                </c:pt>
                <c:pt idx="15">
                  <c:v>0</c:v>
                </c:pt>
                <c:pt idx="16">
                  <c:v>0</c:v>
                </c:pt>
                <c:pt idx="17">
                  <c:v>0</c:v>
                </c:pt>
                <c:pt idx="18">
                  <c:v>0</c:v>
                </c:pt>
                <c:pt idx="19">
                  <c:v>0</c:v>
                </c:pt>
                <c:pt idx="20">
                  <c:v>0</c:v>
                </c:pt>
                <c:pt idx="21">
                  <c:v>2.8962027656287716E-2</c:v>
                </c:pt>
                <c:pt idx="22">
                  <c:v>6.8932313399078418E-2</c:v>
                </c:pt>
                <c:pt idx="23">
                  <c:v>0.11316372340592132</c:v>
                </c:pt>
                <c:pt idx="24">
                  <c:v>0.1564721068529033</c:v>
                </c:pt>
                <c:pt idx="25">
                  <c:v>0.20643887681271711</c:v>
                </c:pt>
                <c:pt idx="26">
                  <c:v>0.24700892682834477</c:v>
                </c:pt>
                <c:pt idx="27">
                  <c:v>0.28692131015948197</c:v>
                </c:pt>
                <c:pt idx="28">
                  <c:v>0.32675845690676153</c:v>
                </c:pt>
                <c:pt idx="29">
                  <c:v>0.36405316830374879</c:v>
                </c:pt>
                <c:pt idx="30">
                  <c:v>0.40171529793377203</c:v>
                </c:pt>
                <c:pt idx="31">
                  <c:v>0.43779165233949852</c:v>
                </c:pt>
                <c:pt idx="32">
                  <c:v>0.47395034910735467</c:v>
                </c:pt>
                <c:pt idx="33">
                  <c:v>0.50962922131838173</c:v>
                </c:pt>
                <c:pt idx="34">
                  <c:v>0.54513868253006936</c:v>
                </c:pt>
                <c:pt idx="35">
                  <c:v>0.57862556890687389</c:v>
                </c:pt>
                <c:pt idx="36">
                  <c:v>0.58686984278980003</c:v>
                </c:pt>
                <c:pt idx="37">
                  <c:v>0.59369834029138679</c:v>
                </c:pt>
                <c:pt idx="38">
                  <c:v>0.60009384336835014</c:v>
                </c:pt>
                <c:pt idx="39">
                  <c:v>0.60613150166391105</c:v>
                </c:pt>
                <c:pt idx="40">
                  <c:v>0.61188898826828064</c:v>
                </c:pt>
                <c:pt idx="41">
                  <c:v>0.61742680604349065</c:v>
                </c:pt>
                <c:pt idx="42">
                  <c:v>0.62276122782414267</c:v>
                </c:pt>
                <c:pt idx="43">
                  <c:v>0.62803828634967029</c:v>
                </c:pt>
                <c:pt idx="44">
                  <c:v>0.63328250968464139</c:v>
                </c:pt>
                <c:pt idx="45">
                  <c:v>0.6384922362979627</c:v>
                </c:pt>
              </c:numCache>
            </c:numRef>
          </c:val>
        </c:ser>
        <c:ser>
          <c:idx val="3"/>
          <c:order val="3"/>
          <c:tx>
            <c:strRef>
              <c:f>'[Appliance Standards Summary Impacts (thru 05-2013, AEO13)_ 06-04-13_SP.xlsm]Energy Savings'!$CU$9</c:f>
              <c:strCache>
                <c:ptCount val="1"/>
                <c:pt idx="0">
                  <c:v>EISA 2007</c:v>
                </c:pt>
              </c:strCache>
            </c:strRef>
          </c:tx>
          <c:spPr>
            <a:solidFill>
              <a:schemeClr val="accent4"/>
            </a:solidFill>
            <a:ln>
              <a:noFill/>
            </a:ln>
            <a:effectLst/>
          </c:spPr>
          <c:cat>
            <c:numRef>
              <c:f>'[Appliance Standards Summary Impacts (thru 05-2013, AEO13)_ 06-04-13_SP.xlsm]Energy Savings'!$CQ$10:$CQ$55</c:f>
              <c:numCache>
                <c:formatCode>General</c:formatCode>
                <c:ptCount val="46"/>
                <c:pt idx="0">
                  <c:v>1985</c:v>
                </c:pt>
                <c:pt idx="1">
                  <c:v>1986</c:v>
                </c:pt>
                <c:pt idx="2">
                  <c:v>1987</c:v>
                </c:pt>
                <c:pt idx="3">
                  <c:v>1988</c:v>
                </c:pt>
                <c:pt idx="4">
                  <c:v>1989</c:v>
                </c:pt>
                <c:pt idx="5">
                  <c:v>1990</c:v>
                </c:pt>
                <c:pt idx="6">
                  <c:v>1991</c:v>
                </c:pt>
                <c:pt idx="7">
                  <c:v>1992</c:v>
                </c:pt>
                <c:pt idx="8">
                  <c:v>1993</c:v>
                </c:pt>
                <c:pt idx="9">
                  <c:v>1994</c:v>
                </c:pt>
                <c:pt idx="10">
                  <c:v>1995</c:v>
                </c:pt>
                <c:pt idx="11">
                  <c:v>1996</c:v>
                </c:pt>
                <c:pt idx="12">
                  <c:v>1997</c:v>
                </c:pt>
                <c:pt idx="13">
                  <c:v>1998</c:v>
                </c:pt>
                <c:pt idx="14">
                  <c:v>1999</c:v>
                </c:pt>
                <c:pt idx="15">
                  <c:v>2000</c:v>
                </c:pt>
                <c:pt idx="16">
                  <c:v>2001</c:v>
                </c:pt>
                <c:pt idx="17">
                  <c:v>2002</c:v>
                </c:pt>
                <c:pt idx="18">
                  <c:v>2003</c:v>
                </c:pt>
                <c:pt idx="19">
                  <c:v>2004</c:v>
                </c:pt>
                <c:pt idx="20">
                  <c:v>2005</c:v>
                </c:pt>
                <c:pt idx="21">
                  <c:v>2006</c:v>
                </c:pt>
                <c:pt idx="22">
                  <c:v>2007</c:v>
                </c:pt>
                <c:pt idx="23">
                  <c:v>2008</c:v>
                </c:pt>
                <c:pt idx="24">
                  <c:v>2009</c:v>
                </c:pt>
                <c:pt idx="25">
                  <c:v>2010</c:v>
                </c:pt>
                <c:pt idx="26">
                  <c:v>2011</c:v>
                </c:pt>
                <c:pt idx="27">
                  <c:v>2012</c:v>
                </c:pt>
                <c:pt idx="28">
                  <c:v>2013</c:v>
                </c:pt>
                <c:pt idx="29">
                  <c:v>2014</c:v>
                </c:pt>
                <c:pt idx="30">
                  <c:v>2015</c:v>
                </c:pt>
                <c:pt idx="31">
                  <c:v>2016</c:v>
                </c:pt>
                <c:pt idx="32">
                  <c:v>2017</c:v>
                </c:pt>
                <c:pt idx="33">
                  <c:v>2018</c:v>
                </c:pt>
                <c:pt idx="34">
                  <c:v>2019</c:v>
                </c:pt>
                <c:pt idx="35">
                  <c:v>2020</c:v>
                </c:pt>
                <c:pt idx="36">
                  <c:v>2021</c:v>
                </c:pt>
                <c:pt idx="37">
                  <c:v>2022</c:v>
                </c:pt>
                <c:pt idx="38">
                  <c:v>2023</c:v>
                </c:pt>
                <c:pt idx="39">
                  <c:v>2024</c:v>
                </c:pt>
                <c:pt idx="40">
                  <c:v>2025</c:v>
                </c:pt>
                <c:pt idx="41">
                  <c:v>2026</c:v>
                </c:pt>
                <c:pt idx="42">
                  <c:v>2027</c:v>
                </c:pt>
                <c:pt idx="43">
                  <c:v>2028</c:v>
                </c:pt>
                <c:pt idx="44">
                  <c:v>2029</c:v>
                </c:pt>
                <c:pt idx="45">
                  <c:v>2030</c:v>
                </c:pt>
              </c:numCache>
            </c:numRef>
          </c:cat>
          <c:val>
            <c:numRef>
              <c:f>'[Appliance Standards Summary Impacts (thru 05-2013, AEO13)_ 06-04-13_SP.xlsm]Energy Savings'!$CU$10:$CU$55</c:f>
              <c:numCache>
                <c:formatCode>General</c:formatCode>
                <c:ptCount val="46"/>
                <c:pt idx="0">
                  <c:v>0</c:v>
                </c:pt>
                <c:pt idx="1">
                  <c:v>0</c:v>
                </c:pt>
                <c:pt idx="2">
                  <c:v>0</c:v>
                </c:pt>
                <c:pt idx="3">
                  <c:v>0</c:v>
                </c:pt>
                <c:pt idx="4">
                  <c:v>0</c:v>
                </c:pt>
                <c:pt idx="5">
                  <c:v>0</c:v>
                </c:pt>
                <c:pt idx="6">
                  <c:v>0</c:v>
                </c:pt>
                <c:pt idx="7">
                  <c:v>0</c:v>
                </c:pt>
                <c:pt idx="8">
                  <c:v>0</c:v>
                </c:pt>
                <c:pt idx="9">
                  <c:v>0</c:v>
                </c:pt>
                <c:pt idx="10">
                  <c:v>0</c:v>
                </c:pt>
                <c:pt idx="11">
                  <c:v>0</c:v>
                </c:pt>
                <c:pt idx="12">
                  <c:v>0</c:v>
                </c:pt>
                <c:pt idx="13">
                  <c:v>0</c:v>
                </c:pt>
                <c:pt idx="14">
                  <c:v>0</c:v>
                </c:pt>
                <c:pt idx="15">
                  <c:v>0</c:v>
                </c:pt>
                <c:pt idx="16">
                  <c:v>0</c:v>
                </c:pt>
                <c:pt idx="17">
                  <c:v>0</c:v>
                </c:pt>
                <c:pt idx="18">
                  <c:v>0</c:v>
                </c:pt>
                <c:pt idx="19">
                  <c:v>0</c:v>
                </c:pt>
                <c:pt idx="20">
                  <c:v>0</c:v>
                </c:pt>
                <c:pt idx="21">
                  <c:v>0</c:v>
                </c:pt>
                <c:pt idx="22">
                  <c:v>0</c:v>
                </c:pt>
                <c:pt idx="23">
                  <c:v>6.364643983455423E-2</c:v>
                </c:pt>
                <c:pt idx="24">
                  <c:v>0.14818750903434386</c:v>
                </c:pt>
                <c:pt idx="25">
                  <c:v>0.21678548407556383</c:v>
                </c:pt>
                <c:pt idx="26">
                  <c:v>0.2851858456036846</c:v>
                </c:pt>
                <c:pt idx="27">
                  <c:v>0.47805531737481061</c:v>
                </c:pt>
                <c:pt idx="28">
                  <c:v>0.67157768405673046</c:v>
                </c:pt>
                <c:pt idx="29">
                  <c:v>0.70175531594508433</c:v>
                </c:pt>
                <c:pt idx="30">
                  <c:v>0.73050017913520049</c:v>
                </c:pt>
                <c:pt idx="31">
                  <c:v>0.76031171895435534</c:v>
                </c:pt>
                <c:pt idx="32">
                  <c:v>0.79141123980086281</c:v>
                </c:pt>
                <c:pt idx="33">
                  <c:v>0.82283766015970472</c:v>
                </c:pt>
                <c:pt idx="34">
                  <c:v>0.85435071521900108</c:v>
                </c:pt>
                <c:pt idx="35">
                  <c:v>0.88633326112505317</c:v>
                </c:pt>
                <c:pt idx="36">
                  <c:v>1.236733322673039</c:v>
                </c:pt>
                <c:pt idx="37">
                  <c:v>1.2657202103195415</c:v>
                </c:pt>
                <c:pt idx="38">
                  <c:v>1.2873472106384638</c:v>
                </c:pt>
                <c:pt idx="39">
                  <c:v>1.2913353644295673</c:v>
                </c:pt>
                <c:pt idx="40">
                  <c:v>1.2955464283392317</c:v>
                </c:pt>
                <c:pt idx="41">
                  <c:v>1.2985787481941884</c:v>
                </c:pt>
                <c:pt idx="42">
                  <c:v>1.3015558713187676</c:v>
                </c:pt>
                <c:pt idx="43">
                  <c:v>1.3042541009733188</c:v>
                </c:pt>
                <c:pt idx="44">
                  <c:v>1.3025518019428084</c:v>
                </c:pt>
                <c:pt idx="45">
                  <c:v>1.3013022833767987</c:v>
                </c:pt>
              </c:numCache>
            </c:numRef>
          </c:val>
        </c:ser>
        <c:ser>
          <c:idx val="7"/>
          <c:order val="4"/>
          <c:tx>
            <c:strRef>
              <c:f>'[Appliance Standards Summary Impacts (thru 05-2013, AEO13)_ 06-04-13_SP.xlsm]Energy Savings'!$CY$9</c:f>
              <c:strCache>
                <c:ptCount val="1"/>
                <c:pt idx="0">
                  <c:v>DOE rulemakings</c:v>
                </c:pt>
              </c:strCache>
            </c:strRef>
          </c:tx>
          <c:spPr>
            <a:solidFill>
              <a:schemeClr val="accent2">
                <a:lumMod val="60000"/>
              </a:schemeClr>
            </a:solidFill>
            <a:ln>
              <a:noFill/>
            </a:ln>
            <a:effectLst/>
          </c:spPr>
          <c:cat>
            <c:numRef>
              <c:f>'[Appliance Standards Summary Impacts (thru 05-2013, AEO13)_ 06-04-13_SP.xlsm]Energy Savings'!$CQ$10:$CQ$55</c:f>
              <c:numCache>
                <c:formatCode>General</c:formatCode>
                <c:ptCount val="46"/>
                <c:pt idx="0">
                  <c:v>1985</c:v>
                </c:pt>
                <c:pt idx="1">
                  <c:v>1986</c:v>
                </c:pt>
                <c:pt idx="2">
                  <c:v>1987</c:v>
                </c:pt>
                <c:pt idx="3">
                  <c:v>1988</c:v>
                </c:pt>
                <c:pt idx="4">
                  <c:v>1989</c:v>
                </c:pt>
                <c:pt idx="5">
                  <c:v>1990</c:v>
                </c:pt>
                <c:pt idx="6">
                  <c:v>1991</c:v>
                </c:pt>
                <c:pt idx="7">
                  <c:v>1992</c:v>
                </c:pt>
                <c:pt idx="8">
                  <c:v>1993</c:v>
                </c:pt>
                <c:pt idx="9">
                  <c:v>1994</c:v>
                </c:pt>
                <c:pt idx="10">
                  <c:v>1995</c:v>
                </c:pt>
                <c:pt idx="11">
                  <c:v>1996</c:v>
                </c:pt>
                <c:pt idx="12">
                  <c:v>1997</c:v>
                </c:pt>
                <c:pt idx="13">
                  <c:v>1998</c:v>
                </c:pt>
                <c:pt idx="14">
                  <c:v>1999</c:v>
                </c:pt>
                <c:pt idx="15">
                  <c:v>2000</c:v>
                </c:pt>
                <c:pt idx="16">
                  <c:v>2001</c:v>
                </c:pt>
                <c:pt idx="17">
                  <c:v>2002</c:v>
                </c:pt>
                <c:pt idx="18">
                  <c:v>2003</c:v>
                </c:pt>
                <c:pt idx="19">
                  <c:v>2004</c:v>
                </c:pt>
                <c:pt idx="20">
                  <c:v>2005</c:v>
                </c:pt>
                <c:pt idx="21">
                  <c:v>2006</c:v>
                </c:pt>
                <c:pt idx="22">
                  <c:v>2007</c:v>
                </c:pt>
                <c:pt idx="23">
                  <c:v>2008</c:v>
                </c:pt>
                <c:pt idx="24">
                  <c:v>2009</c:v>
                </c:pt>
                <c:pt idx="25">
                  <c:v>2010</c:v>
                </c:pt>
                <c:pt idx="26">
                  <c:v>2011</c:v>
                </c:pt>
                <c:pt idx="27">
                  <c:v>2012</c:v>
                </c:pt>
                <c:pt idx="28">
                  <c:v>2013</c:v>
                </c:pt>
                <c:pt idx="29">
                  <c:v>2014</c:v>
                </c:pt>
                <c:pt idx="30">
                  <c:v>2015</c:v>
                </c:pt>
                <c:pt idx="31">
                  <c:v>2016</c:v>
                </c:pt>
                <c:pt idx="32">
                  <c:v>2017</c:v>
                </c:pt>
                <c:pt idx="33">
                  <c:v>2018</c:v>
                </c:pt>
                <c:pt idx="34">
                  <c:v>2019</c:v>
                </c:pt>
                <c:pt idx="35">
                  <c:v>2020</c:v>
                </c:pt>
                <c:pt idx="36">
                  <c:v>2021</c:v>
                </c:pt>
                <c:pt idx="37">
                  <c:v>2022</c:v>
                </c:pt>
                <c:pt idx="38">
                  <c:v>2023</c:v>
                </c:pt>
                <c:pt idx="39">
                  <c:v>2024</c:v>
                </c:pt>
                <c:pt idx="40">
                  <c:v>2025</c:v>
                </c:pt>
                <c:pt idx="41">
                  <c:v>2026</c:v>
                </c:pt>
                <c:pt idx="42">
                  <c:v>2027</c:v>
                </c:pt>
                <c:pt idx="43">
                  <c:v>2028</c:v>
                </c:pt>
                <c:pt idx="44">
                  <c:v>2029</c:v>
                </c:pt>
                <c:pt idx="45">
                  <c:v>2030</c:v>
                </c:pt>
              </c:numCache>
            </c:numRef>
          </c:cat>
          <c:val>
            <c:numRef>
              <c:f>'[Appliance Standards Summary Impacts (thru 05-2013, AEO13)_ 06-04-13_SP.xlsm]Energy Savings'!$CY$10:$CY$55</c:f>
              <c:numCache>
                <c:formatCode>General</c:formatCode>
                <c:ptCount val="46"/>
                <c:pt idx="0">
                  <c:v>0</c:v>
                </c:pt>
                <c:pt idx="1">
                  <c:v>0</c:v>
                </c:pt>
                <c:pt idx="2">
                  <c:v>0</c:v>
                </c:pt>
                <c:pt idx="3">
                  <c:v>0</c:v>
                </c:pt>
                <c:pt idx="4">
                  <c:v>0</c:v>
                </c:pt>
                <c:pt idx="5">
                  <c:v>0</c:v>
                </c:pt>
                <c:pt idx="6">
                  <c:v>0</c:v>
                </c:pt>
                <c:pt idx="7">
                  <c:v>2.7015372871249665E-3</c:v>
                </c:pt>
                <c:pt idx="8">
                  <c:v>2.1432096420544448E-2</c:v>
                </c:pt>
                <c:pt idx="9">
                  <c:v>5.4047579925370334E-2</c:v>
                </c:pt>
                <c:pt idx="10">
                  <c:v>8.6777494897821716E-2</c:v>
                </c:pt>
                <c:pt idx="11">
                  <c:v>0.11819143939445126</c:v>
                </c:pt>
                <c:pt idx="12">
                  <c:v>0.14592548362673238</c:v>
                </c:pt>
                <c:pt idx="13">
                  <c:v>0.17462453934825833</c:v>
                </c:pt>
                <c:pt idx="14">
                  <c:v>0.20317618606683829</c:v>
                </c:pt>
                <c:pt idx="15">
                  <c:v>0.22841884089527434</c:v>
                </c:pt>
                <c:pt idx="16">
                  <c:v>0.26811413204609835</c:v>
                </c:pt>
                <c:pt idx="17">
                  <c:v>0.31535267451249988</c:v>
                </c:pt>
                <c:pt idx="18">
                  <c:v>0.3644827327013696</c:v>
                </c:pt>
                <c:pt idx="19">
                  <c:v>0.44341112344756306</c:v>
                </c:pt>
                <c:pt idx="20">
                  <c:v>0.5269879012938139</c:v>
                </c:pt>
                <c:pt idx="21">
                  <c:v>0.63364672132431887</c:v>
                </c:pt>
                <c:pt idx="22">
                  <c:v>0.74791283709994305</c:v>
                </c:pt>
                <c:pt idx="23">
                  <c:v>0.85760266036683419</c:v>
                </c:pt>
                <c:pt idx="24">
                  <c:v>0.96287567688324471</c:v>
                </c:pt>
                <c:pt idx="25">
                  <c:v>1.1202232506313297</c:v>
                </c:pt>
                <c:pt idx="26">
                  <c:v>1.2248794143393713</c:v>
                </c:pt>
                <c:pt idx="27">
                  <c:v>1.4728589638591858</c:v>
                </c:pt>
                <c:pt idx="28">
                  <c:v>1.6496139870308053</c:v>
                </c:pt>
                <c:pt idx="29">
                  <c:v>1.8614903090415409</c:v>
                </c:pt>
                <c:pt idx="30">
                  <c:v>2.0268699783784512</c:v>
                </c:pt>
                <c:pt idx="31">
                  <c:v>2.1637350581363703</c:v>
                </c:pt>
                <c:pt idx="32">
                  <c:v>2.2790752293970051</c:v>
                </c:pt>
                <c:pt idx="33">
                  <c:v>2.3839267417913126</c:v>
                </c:pt>
                <c:pt idx="34">
                  <c:v>2.4712784634583982</c:v>
                </c:pt>
                <c:pt idx="35">
                  <c:v>2.5604829187318892</c:v>
                </c:pt>
                <c:pt idx="36">
                  <c:v>2.6226444401162765</c:v>
                </c:pt>
                <c:pt idx="37">
                  <c:v>2.6900100982800002</c:v>
                </c:pt>
                <c:pt idx="38">
                  <c:v>2.7417810724606886</c:v>
                </c:pt>
                <c:pt idx="39">
                  <c:v>2.7807390494025812</c:v>
                </c:pt>
                <c:pt idx="40">
                  <c:v>2.7919726155079596</c:v>
                </c:pt>
                <c:pt idx="41">
                  <c:v>2.8074652104719604</c:v>
                </c:pt>
                <c:pt idx="42">
                  <c:v>2.8300305064087148</c:v>
                </c:pt>
                <c:pt idx="43">
                  <c:v>2.835333949858386</c:v>
                </c:pt>
                <c:pt idx="44">
                  <c:v>2.8497074072873612</c:v>
                </c:pt>
                <c:pt idx="45">
                  <c:v>2.8653683051594578</c:v>
                </c:pt>
              </c:numCache>
            </c:numRef>
          </c:val>
        </c:ser>
        <c:dLbls>
          <c:showLegendKey val="0"/>
          <c:showVal val="0"/>
          <c:showCatName val="0"/>
          <c:showSerName val="0"/>
          <c:showPercent val="0"/>
          <c:showBubbleSize val="0"/>
        </c:dLbls>
        <c:axId val="96262400"/>
        <c:axId val="96268288"/>
        <c:extLst>
          <c:ext xmlns:c15="http://schemas.microsoft.com/office/drawing/2012/chart" uri="{02D57815-91ED-43cb-92C2-25804820EDAC}">
            <c15:filteredAreaSeries>
              <c15:ser>
                <c:idx val="4"/>
                <c:order val="4"/>
                <c:tx>
                  <c:strRef>
                    <c:extLst>
                      <c:ext uri="{02D57815-91ED-43cb-92C2-25804820EDAC}">
                        <c15:formulaRef>
                          <c15:sqref>'[Appliance Standards Summary Impacts (thru 05-2013, AEO13)_ 06-04-13_SP.xlsm]Energy Savings'!$CV$9</c15:sqref>
                        </c15:formulaRef>
                      </c:ext>
                    </c:extLst>
                    <c:strCache>
                      <c:ptCount val="1"/>
                      <c:pt idx="0">
                        <c:v>DOE pre-2001</c:v>
                      </c:pt>
                    </c:strCache>
                  </c:strRef>
                </c:tx>
                <c:spPr>
                  <a:solidFill>
                    <a:schemeClr val="accent5"/>
                  </a:solidFill>
                  <a:ln>
                    <a:noFill/>
                  </a:ln>
                  <a:effectLst/>
                </c:spPr>
                <c:cat>
                  <c:numRef>
                    <c:extLst>
                      <c:ext uri="{02D57815-91ED-43cb-92C2-25804820EDAC}">
                        <c15:formulaRef>
                          <c15:sqref>'[Appliance Standards Summary Impacts (thru 05-2013, AEO13)_ 06-04-13_SP.xlsm]Energy Savings'!$CQ$10:$CQ$55</c15:sqref>
                        </c15:formulaRef>
                      </c:ext>
                    </c:extLst>
                    <c:numCache>
                      <c:formatCode>General</c:formatCode>
                      <c:ptCount val="46"/>
                      <c:pt idx="0">
                        <c:v>1985</c:v>
                      </c:pt>
                      <c:pt idx="1">
                        <c:v>1986</c:v>
                      </c:pt>
                      <c:pt idx="2">
                        <c:v>1987</c:v>
                      </c:pt>
                      <c:pt idx="3">
                        <c:v>1988</c:v>
                      </c:pt>
                      <c:pt idx="4">
                        <c:v>1989</c:v>
                      </c:pt>
                      <c:pt idx="5">
                        <c:v>1990</c:v>
                      </c:pt>
                      <c:pt idx="6">
                        <c:v>1991</c:v>
                      </c:pt>
                      <c:pt idx="7">
                        <c:v>1992</c:v>
                      </c:pt>
                      <c:pt idx="8">
                        <c:v>1993</c:v>
                      </c:pt>
                      <c:pt idx="9">
                        <c:v>1994</c:v>
                      </c:pt>
                      <c:pt idx="10">
                        <c:v>1995</c:v>
                      </c:pt>
                      <c:pt idx="11">
                        <c:v>1996</c:v>
                      </c:pt>
                      <c:pt idx="12">
                        <c:v>1997</c:v>
                      </c:pt>
                      <c:pt idx="13">
                        <c:v>1998</c:v>
                      </c:pt>
                      <c:pt idx="14">
                        <c:v>1999</c:v>
                      </c:pt>
                      <c:pt idx="15">
                        <c:v>2000</c:v>
                      </c:pt>
                      <c:pt idx="16">
                        <c:v>2001</c:v>
                      </c:pt>
                      <c:pt idx="17">
                        <c:v>2002</c:v>
                      </c:pt>
                      <c:pt idx="18">
                        <c:v>2003</c:v>
                      </c:pt>
                      <c:pt idx="19">
                        <c:v>2004</c:v>
                      </c:pt>
                      <c:pt idx="20">
                        <c:v>2005</c:v>
                      </c:pt>
                      <c:pt idx="21">
                        <c:v>2006</c:v>
                      </c:pt>
                      <c:pt idx="22">
                        <c:v>2007</c:v>
                      </c:pt>
                      <c:pt idx="23">
                        <c:v>2008</c:v>
                      </c:pt>
                      <c:pt idx="24">
                        <c:v>2009</c:v>
                      </c:pt>
                      <c:pt idx="25">
                        <c:v>2010</c:v>
                      </c:pt>
                      <c:pt idx="26">
                        <c:v>2011</c:v>
                      </c:pt>
                      <c:pt idx="27">
                        <c:v>2012</c:v>
                      </c:pt>
                      <c:pt idx="28">
                        <c:v>2013</c:v>
                      </c:pt>
                      <c:pt idx="29">
                        <c:v>2014</c:v>
                      </c:pt>
                      <c:pt idx="30">
                        <c:v>2015</c:v>
                      </c:pt>
                      <c:pt idx="31">
                        <c:v>2016</c:v>
                      </c:pt>
                      <c:pt idx="32">
                        <c:v>2017</c:v>
                      </c:pt>
                      <c:pt idx="33">
                        <c:v>2018</c:v>
                      </c:pt>
                      <c:pt idx="34">
                        <c:v>2019</c:v>
                      </c:pt>
                      <c:pt idx="35">
                        <c:v>2020</c:v>
                      </c:pt>
                      <c:pt idx="36">
                        <c:v>2021</c:v>
                      </c:pt>
                      <c:pt idx="37">
                        <c:v>2022</c:v>
                      </c:pt>
                      <c:pt idx="38">
                        <c:v>2023</c:v>
                      </c:pt>
                      <c:pt idx="39">
                        <c:v>2024</c:v>
                      </c:pt>
                      <c:pt idx="40">
                        <c:v>2025</c:v>
                      </c:pt>
                      <c:pt idx="41">
                        <c:v>2026</c:v>
                      </c:pt>
                      <c:pt idx="42">
                        <c:v>2027</c:v>
                      </c:pt>
                      <c:pt idx="43">
                        <c:v>2028</c:v>
                      </c:pt>
                      <c:pt idx="44">
                        <c:v>2029</c:v>
                      </c:pt>
                      <c:pt idx="45">
                        <c:v>2030</c:v>
                      </c:pt>
                    </c:numCache>
                  </c:numRef>
                </c:cat>
                <c:val>
                  <c:numRef>
                    <c:extLst>
                      <c:ext uri="{02D57815-91ED-43cb-92C2-25804820EDAC}">
                        <c15:formulaRef>
                          <c15:sqref>'[Appliance Standards Summary Impacts (thru 05-2013, AEO13)_ 06-04-13_SP.xlsm]Energy Savings'!$CV$10:$CV$55</c15:sqref>
                        </c15:formulaRef>
                      </c:ext>
                    </c:extLst>
                    <c:numCache>
                      <c:formatCode>General</c:formatCode>
                      <c:ptCount val="46"/>
                      <c:pt idx="0">
                        <c:v>0</c:v>
                      </c:pt>
                      <c:pt idx="1">
                        <c:v>0</c:v>
                      </c:pt>
                      <c:pt idx="2">
                        <c:v>0</c:v>
                      </c:pt>
                      <c:pt idx="3">
                        <c:v>0</c:v>
                      </c:pt>
                      <c:pt idx="4">
                        <c:v>0</c:v>
                      </c:pt>
                      <c:pt idx="5">
                        <c:v>0</c:v>
                      </c:pt>
                      <c:pt idx="6">
                        <c:v>0</c:v>
                      </c:pt>
                      <c:pt idx="7">
                        <c:v>2.7015372871249665E-3</c:v>
                      </c:pt>
                      <c:pt idx="8">
                        <c:v>2.1432096420544448E-2</c:v>
                      </c:pt>
                      <c:pt idx="9">
                        <c:v>5.4047579925370334E-2</c:v>
                      </c:pt>
                      <c:pt idx="10">
                        <c:v>8.6777494897821716E-2</c:v>
                      </c:pt>
                      <c:pt idx="11">
                        <c:v>0.11819143939445126</c:v>
                      </c:pt>
                      <c:pt idx="12">
                        <c:v>0.14592548362673238</c:v>
                      </c:pt>
                      <c:pt idx="13">
                        <c:v>0.17462453934825833</c:v>
                      </c:pt>
                      <c:pt idx="14">
                        <c:v>0.20317618606683829</c:v>
                      </c:pt>
                      <c:pt idx="15">
                        <c:v>0.22841884089527434</c:v>
                      </c:pt>
                      <c:pt idx="16">
                        <c:v>0.26811413204609835</c:v>
                      </c:pt>
                      <c:pt idx="17">
                        <c:v>0.31535267451249988</c:v>
                      </c:pt>
                      <c:pt idx="18">
                        <c:v>0.36092636620945701</c:v>
                      </c:pt>
                      <c:pt idx="19">
                        <c:v>0.42170964136833661</c:v>
                      </c:pt>
                      <c:pt idx="20">
                        <c:v>0.48773112430392318</c:v>
                      </c:pt>
                      <c:pt idx="21">
                        <c:v>0.54878071145570273</c:v>
                      </c:pt>
                      <c:pt idx="22">
                        <c:v>0.62276819987654941</c:v>
                      </c:pt>
                      <c:pt idx="23">
                        <c:v>0.69207550242377702</c:v>
                      </c:pt>
                      <c:pt idx="24">
                        <c:v>0.75676247938196872</c:v>
                      </c:pt>
                      <c:pt idx="25">
                        <c:v>0.84160351007333489</c:v>
                      </c:pt>
                      <c:pt idx="26">
                        <c:v>0.89971067596256471</c:v>
                      </c:pt>
                      <c:pt idx="27">
                        <c:v>0.95468695274487059</c:v>
                      </c:pt>
                      <c:pt idx="28">
                        <c:v>1.0065209082781992</c:v>
                      </c:pt>
                      <c:pt idx="29">
                        <c:v>1.0548843360481457</c:v>
                      </c:pt>
                      <c:pt idx="30">
                        <c:v>1.1056918560308449</c:v>
                      </c:pt>
                      <c:pt idx="31">
                        <c:v>1.1442581446953382</c:v>
                      </c:pt>
                      <c:pt idx="32">
                        <c:v>1.1760184820972399</c:v>
                      </c:pt>
                      <c:pt idx="33">
                        <c:v>1.2010062905300321</c:v>
                      </c:pt>
                      <c:pt idx="34">
                        <c:v>1.216063928927041</c:v>
                      </c:pt>
                      <c:pt idx="35">
                        <c:v>1.2285419476378816</c:v>
                      </c:pt>
                      <c:pt idx="36">
                        <c:v>1.2240667503676321</c:v>
                      </c:pt>
                      <c:pt idx="37">
                        <c:v>1.2141362675726934</c:v>
                      </c:pt>
                      <c:pt idx="38">
                        <c:v>1.2004663061199268</c:v>
                      </c:pt>
                      <c:pt idx="39">
                        <c:v>1.1853454746914751</c:v>
                      </c:pt>
                      <c:pt idx="40">
                        <c:v>1.1585866136203073</c:v>
                      </c:pt>
                      <c:pt idx="41">
                        <c:v>1.144001080536772</c:v>
                      </c:pt>
                      <c:pt idx="42">
                        <c:v>1.1293608427030419</c:v>
                      </c:pt>
                      <c:pt idx="43">
                        <c:v>1.1148505266573423</c:v>
                      </c:pt>
                      <c:pt idx="44">
                        <c:v>1.1006128206121388</c:v>
                      </c:pt>
                      <c:pt idx="45">
                        <c:v>1.0858289188904919</c:v>
                      </c:pt>
                    </c:numCache>
                  </c:numRef>
                </c:val>
              </c15:ser>
            </c15:filteredAreaSeries>
            <c15:filteredAreaSeries>
              <c15:ser>
                <c:idx val="5"/>
                <c:order val="5"/>
                <c:tx>
                  <c:strRef>
                    <c:extLst xmlns:c15="http://schemas.microsoft.com/office/drawing/2012/chart">
                      <c:ext xmlns:c15="http://schemas.microsoft.com/office/drawing/2012/chart" uri="{02D57815-91ED-43cb-92C2-25804820EDAC}">
                        <c15:formulaRef>
                          <c15:sqref>'[Appliance Standards Summary Impacts (thru 05-2013, AEO13)_ 06-04-13_SP.xlsm]Energy Savings'!$CW$9</c15:sqref>
                        </c15:formulaRef>
                      </c:ext>
                    </c:extLst>
                    <c:strCache>
                      <c:ptCount val="1"/>
                      <c:pt idx="0">
                        <c:v>DOE 2001-2008</c:v>
                      </c:pt>
                    </c:strCache>
                  </c:strRef>
                </c:tx>
                <c:spPr>
                  <a:solidFill>
                    <a:schemeClr val="accent6"/>
                  </a:solidFill>
                  <a:ln>
                    <a:noFill/>
                  </a:ln>
                  <a:effectLst/>
                </c:spPr>
                <c:cat>
                  <c:numRef>
                    <c:extLst xmlns:c15="http://schemas.microsoft.com/office/drawing/2012/chart">
                      <c:ext xmlns:c15="http://schemas.microsoft.com/office/drawing/2012/chart" uri="{02D57815-91ED-43cb-92C2-25804820EDAC}">
                        <c15:formulaRef>
                          <c15:sqref>'[Appliance Standards Summary Impacts (thru 05-2013, AEO13)_ 06-04-13_SP.xlsm]Energy Savings'!$CQ$10:$CQ$55</c15:sqref>
                        </c15:formulaRef>
                      </c:ext>
                    </c:extLst>
                    <c:numCache>
                      <c:formatCode>General</c:formatCode>
                      <c:ptCount val="46"/>
                      <c:pt idx="0">
                        <c:v>1985</c:v>
                      </c:pt>
                      <c:pt idx="1">
                        <c:v>1986</c:v>
                      </c:pt>
                      <c:pt idx="2">
                        <c:v>1987</c:v>
                      </c:pt>
                      <c:pt idx="3">
                        <c:v>1988</c:v>
                      </c:pt>
                      <c:pt idx="4">
                        <c:v>1989</c:v>
                      </c:pt>
                      <c:pt idx="5">
                        <c:v>1990</c:v>
                      </c:pt>
                      <c:pt idx="6">
                        <c:v>1991</c:v>
                      </c:pt>
                      <c:pt idx="7">
                        <c:v>1992</c:v>
                      </c:pt>
                      <c:pt idx="8">
                        <c:v>1993</c:v>
                      </c:pt>
                      <c:pt idx="9">
                        <c:v>1994</c:v>
                      </c:pt>
                      <c:pt idx="10">
                        <c:v>1995</c:v>
                      </c:pt>
                      <c:pt idx="11">
                        <c:v>1996</c:v>
                      </c:pt>
                      <c:pt idx="12">
                        <c:v>1997</c:v>
                      </c:pt>
                      <c:pt idx="13">
                        <c:v>1998</c:v>
                      </c:pt>
                      <c:pt idx="14">
                        <c:v>1999</c:v>
                      </c:pt>
                      <c:pt idx="15">
                        <c:v>2000</c:v>
                      </c:pt>
                      <c:pt idx="16">
                        <c:v>2001</c:v>
                      </c:pt>
                      <c:pt idx="17">
                        <c:v>2002</c:v>
                      </c:pt>
                      <c:pt idx="18">
                        <c:v>2003</c:v>
                      </c:pt>
                      <c:pt idx="19">
                        <c:v>2004</c:v>
                      </c:pt>
                      <c:pt idx="20">
                        <c:v>2005</c:v>
                      </c:pt>
                      <c:pt idx="21">
                        <c:v>2006</c:v>
                      </c:pt>
                      <c:pt idx="22">
                        <c:v>2007</c:v>
                      </c:pt>
                      <c:pt idx="23">
                        <c:v>2008</c:v>
                      </c:pt>
                      <c:pt idx="24">
                        <c:v>2009</c:v>
                      </c:pt>
                      <c:pt idx="25">
                        <c:v>2010</c:v>
                      </c:pt>
                      <c:pt idx="26">
                        <c:v>2011</c:v>
                      </c:pt>
                      <c:pt idx="27">
                        <c:v>2012</c:v>
                      </c:pt>
                      <c:pt idx="28">
                        <c:v>2013</c:v>
                      </c:pt>
                      <c:pt idx="29">
                        <c:v>2014</c:v>
                      </c:pt>
                      <c:pt idx="30">
                        <c:v>2015</c:v>
                      </c:pt>
                      <c:pt idx="31">
                        <c:v>2016</c:v>
                      </c:pt>
                      <c:pt idx="32">
                        <c:v>2017</c:v>
                      </c:pt>
                      <c:pt idx="33">
                        <c:v>2018</c:v>
                      </c:pt>
                      <c:pt idx="34">
                        <c:v>2019</c:v>
                      </c:pt>
                      <c:pt idx="35">
                        <c:v>2020</c:v>
                      </c:pt>
                      <c:pt idx="36">
                        <c:v>2021</c:v>
                      </c:pt>
                      <c:pt idx="37">
                        <c:v>2022</c:v>
                      </c:pt>
                      <c:pt idx="38">
                        <c:v>2023</c:v>
                      </c:pt>
                      <c:pt idx="39">
                        <c:v>2024</c:v>
                      </c:pt>
                      <c:pt idx="40">
                        <c:v>2025</c:v>
                      </c:pt>
                      <c:pt idx="41">
                        <c:v>2026</c:v>
                      </c:pt>
                      <c:pt idx="42">
                        <c:v>2027</c:v>
                      </c:pt>
                      <c:pt idx="43">
                        <c:v>2028</c:v>
                      </c:pt>
                      <c:pt idx="44">
                        <c:v>2029</c:v>
                      </c:pt>
                      <c:pt idx="45">
                        <c:v>2030</c:v>
                      </c:pt>
                    </c:numCache>
                  </c:numRef>
                </c:cat>
                <c:val>
                  <c:numRef>
                    <c:extLst xmlns:c15="http://schemas.microsoft.com/office/drawing/2012/chart">
                      <c:ext xmlns:c15="http://schemas.microsoft.com/office/drawing/2012/chart" uri="{02D57815-91ED-43cb-92C2-25804820EDAC}">
                        <c15:formulaRef>
                          <c15:sqref>'[Appliance Standards Summary Impacts (thru 05-2013, AEO13)_ 06-04-13_SP.xlsm]Energy Savings'!$CW$10:$CW$55</c15:sqref>
                        </c15:formulaRef>
                      </c:ext>
                    </c:extLst>
                    <c:numCache>
                      <c:formatCode>General</c:formatCode>
                      <c:ptCount val="46"/>
                      <c:pt idx="0">
                        <c:v>0</c:v>
                      </c:pt>
                      <c:pt idx="1">
                        <c:v>0</c:v>
                      </c:pt>
                      <c:pt idx="2">
                        <c:v>0</c:v>
                      </c:pt>
                      <c:pt idx="3">
                        <c:v>0</c:v>
                      </c:pt>
                      <c:pt idx="4">
                        <c:v>0</c:v>
                      </c:pt>
                      <c:pt idx="5">
                        <c:v>0</c:v>
                      </c:pt>
                      <c:pt idx="6">
                        <c:v>0</c:v>
                      </c:pt>
                      <c:pt idx="7">
                        <c:v>0</c:v>
                      </c:pt>
                      <c:pt idx="8">
                        <c:v>0</c:v>
                      </c:pt>
                      <c:pt idx="9">
                        <c:v>0</c:v>
                      </c:pt>
                      <c:pt idx="10">
                        <c:v>0</c:v>
                      </c:pt>
                      <c:pt idx="11">
                        <c:v>0</c:v>
                      </c:pt>
                      <c:pt idx="12">
                        <c:v>0</c:v>
                      </c:pt>
                      <c:pt idx="13">
                        <c:v>0</c:v>
                      </c:pt>
                      <c:pt idx="14">
                        <c:v>0</c:v>
                      </c:pt>
                      <c:pt idx="15">
                        <c:v>0</c:v>
                      </c:pt>
                      <c:pt idx="16">
                        <c:v>0</c:v>
                      </c:pt>
                      <c:pt idx="17">
                        <c:v>0</c:v>
                      </c:pt>
                      <c:pt idx="18">
                        <c:v>3.556366491912581E-3</c:v>
                      </c:pt>
                      <c:pt idx="19">
                        <c:v>2.1701482079226463E-2</c:v>
                      </c:pt>
                      <c:pt idx="20">
                        <c:v>3.9256776989890767E-2</c:v>
                      </c:pt>
                      <c:pt idx="21">
                        <c:v>8.4866009868616102E-2</c:v>
                      </c:pt>
                      <c:pt idx="22">
                        <c:v>0.12514463722339364</c:v>
                      </c:pt>
                      <c:pt idx="23">
                        <c:v>0.16552715794305717</c:v>
                      </c:pt>
                      <c:pt idx="24">
                        <c:v>0.20611319750127605</c:v>
                      </c:pt>
                      <c:pt idx="25">
                        <c:v>0.27861974055799477</c:v>
                      </c:pt>
                      <c:pt idx="26">
                        <c:v>0.3251687383768066</c:v>
                      </c:pt>
                      <c:pt idx="27">
                        <c:v>0.37406128856555254</c:v>
                      </c:pt>
                      <c:pt idx="28">
                        <c:v>0.42173364685512915</c:v>
                      </c:pt>
                      <c:pt idx="29">
                        <c:v>0.46399982136508622</c:v>
                      </c:pt>
                      <c:pt idx="30">
                        <c:v>0.50455617106759054</c:v>
                      </c:pt>
                      <c:pt idx="31">
                        <c:v>0.5381836629461042</c:v>
                      </c:pt>
                      <c:pt idx="32">
                        <c:v>0.56759504712655828</c:v>
                      </c:pt>
                      <c:pt idx="33">
                        <c:v>0.58844906707507638</c:v>
                      </c:pt>
                      <c:pt idx="34">
                        <c:v>0.60486926126686036</c:v>
                      </c:pt>
                      <c:pt idx="35">
                        <c:v>0.62322795914375251</c:v>
                      </c:pt>
                      <c:pt idx="36">
                        <c:v>0.63461518071579193</c:v>
                      </c:pt>
                      <c:pt idx="37">
                        <c:v>0.64589382880610069</c:v>
                      </c:pt>
                      <c:pt idx="38">
                        <c:v>0.65801360102899187</c:v>
                      </c:pt>
                      <c:pt idx="39">
                        <c:v>0.66952569193126987</c:v>
                      </c:pt>
                      <c:pt idx="40">
                        <c:v>0.68177787262632028</c:v>
                      </c:pt>
                      <c:pt idx="41">
                        <c:v>0.68847322863525873</c:v>
                      </c:pt>
                      <c:pt idx="42">
                        <c:v>0.69731311396696183</c:v>
                      </c:pt>
                      <c:pt idx="43">
                        <c:v>0.70656457116279348</c:v>
                      </c:pt>
                      <c:pt idx="44">
                        <c:v>0.71548663439682036</c:v>
                      </c:pt>
                      <c:pt idx="45">
                        <c:v>0.72429889296361605</c:v>
                      </c:pt>
                    </c:numCache>
                  </c:numRef>
                </c:val>
              </c15:ser>
            </c15:filteredAreaSeries>
            <c15:filteredAreaSeries>
              <c15:ser>
                <c:idx val="6"/>
                <c:order val="6"/>
                <c:tx>
                  <c:strRef>
                    <c:extLst xmlns:c15="http://schemas.microsoft.com/office/drawing/2012/chart">
                      <c:ext xmlns:c15="http://schemas.microsoft.com/office/drawing/2012/chart" uri="{02D57815-91ED-43cb-92C2-25804820EDAC}">
                        <c15:formulaRef>
                          <c15:sqref>'[Appliance Standards Summary Impacts (thru 05-2013, AEO13)_ 06-04-13_SP.xlsm]Energy Savings'!$CX$9</c15:sqref>
                        </c15:formulaRef>
                      </c:ext>
                    </c:extLst>
                    <c:strCache>
                      <c:ptCount val="1"/>
                      <c:pt idx="0">
                        <c:v>DOE 2009-2011</c:v>
                      </c:pt>
                    </c:strCache>
                  </c:strRef>
                </c:tx>
                <c:spPr>
                  <a:solidFill>
                    <a:schemeClr val="accent1">
                      <a:lumMod val="60000"/>
                    </a:schemeClr>
                  </a:solidFill>
                  <a:ln>
                    <a:noFill/>
                  </a:ln>
                  <a:effectLst/>
                </c:spPr>
                <c:cat>
                  <c:numRef>
                    <c:extLst xmlns:c15="http://schemas.microsoft.com/office/drawing/2012/chart">
                      <c:ext xmlns:c15="http://schemas.microsoft.com/office/drawing/2012/chart" uri="{02D57815-91ED-43cb-92C2-25804820EDAC}">
                        <c15:formulaRef>
                          <c15:sqref>'[Appliance Standards Summary Impacts (thru 05-2013, AEO13)_ 06-04-13_SP.xlsm]Energy Savings'!$CQ$10:$CQ$55</c15:sqref>
                        </c15:formulaRef>
                      </c:ext>
                    </c:extLst>
                    <c:numCache>
                      <c:formatCode>General</c:formatCode>
                      <c:ptCount val="46"/>
                      <c:pt idx="0">
                        <c:v>1985</c:v>
                      </c:pt>
                      <c:pt idx="1">
                        <c:v>1986</c:v>
                      </c:pt>
                      <c:pt idx="2">
                        <c:v>1987</c:v>
                      </c:pt>
                      <c:pt idx="3">
                        <c:v>1988</c:v>
                      </c:pt>
                      <c:pt idx="4">
                        <c:v>1989</c:v>
                      </c:pt>
                      <c:pt idx="5">
                        <c:v>1990</c:v>
                      </c:pt>
                      <c:pt idx="6">
                        <c:v>1991</c:v>
                      </c:pt>
                      <c:pt idx="7">
                        <c:v>1992</c:v>
                      </c:pt>
                      <c:pt idx="8">
                        <c:v>1993</c:v>
                      </c:pt>
                      <c:pt idx="9">
                        <c:v>1994</c:v>
                      </c:pt>
                      <c:pt idx="10">
                        <c:v>1995</c:v>
                      </c:pt>
                      <c:pt idx="11">
                        <c:v>1996</c:v>
                      </c:pt>
                      <c:pt idx="12">
                        <c:v>1997</c:v>
                      </c:pt>
                      <c:pt idx="13">
                        <c:v>1998</c:v>
                      </c:pt>
                      <c:pt idx="14">
                        <c:v>1999</c:v>
                      </c:pt>
                      <c:pt idx="15">
                        <c:v>2000</c:v>
                      </c:pt>
                      <c:pt idx="16">
                        <c:v>2001</c:v>
                      </c:pt>
                      <c:pt idx="17">
                        <c:v>2002</c:v>
                      </c:pt>
                      <c:pt idx="18">
                        <c:v>2003</c:v>
                      </c:pt>
                      <c:pt idx="19">
                        <c:v>2004</c:v>
                      </c:pt>
                      <c:pt idx="20">
                        <c:v>2005</c:v>
                      </c:pt>
                      <c:pt idx="21">
                        <c:v>2006</c:v>
                      </c:pt>
                      <c:pt idx="22">
                        <c:v>2007</c:v>
                      </c:pt>
                      <c:pt idx="23">
                        <c:v>2008</c:v>
                      </c:pt>
                      <c:pt idx="24">
                        <c:v>2009</c:v>
                      </c:pt>
                      <c:pt idx="25">
                        <c:v>2010</c:v>
                      </c:pt>
                      <c:pt idx="26">
                        <c:v>2011</c:v>
                      </c:pt>
                      <c:pt idx="27">
                        <c:v>2012</c:v>
                      </c:pt>
                      <c:pt idx="28">
                        <c:v>2013</c:v>
                      </c:pt>
                      <c:pt idx="29">
                        <c:v>2014</c:v>
                      </c:pt>
                      <c:pt idx="30">
                        <c:v>2015</c:v>
                      </c:pt>
                      <c:pt idx="31">
                        <c:v>2016</c:v>
                      </c:pt>
                      <c:pt idx="32">
                        <c:v>2017</c:v>
                      </c:pt>
                      <c:pt idx="33">
                        <c:v>2018</c:v>
                      </c:pt>
                      <c:pt idx="34">
                        <c:v>2019</c:v>
                      </c:pt>
                      <c:pt idx="35">
                        <c:v>2020</c:v>
                      </c:pt>
                      <c:pt idx="36">
                        <c:v>2021</c:v>
                      </c:pt>
                      <c:pt idx="37">
                        <c:v>2022</c:v>
                      </c:pt>
                      <c:pt idx="38">
                        <c:v>2023</c:v>
                      </c:pt>
                      <c:pt idx="39">
                        <c:v>2024</c:v>
                      </c:pt>
                      <c:pt idx="40">
                        <c:v>2025</c:v>
                      </c:pt>
                      <c:pt idx="41">
                        <c:v>2026</c:v>
                      </c:pt>
                      <c:pt idx="42">
                        <c:v>2027</c:v>
                      </c:pt>
                      <c:pt idx="43">
                        <c:v>2028</c:v>
                      </c:pt>
                      <c:pt idx="44">
                        <c:v>2029</c:v>
                      </c:pt>
                      <c:pt idx="45">
                        <c:v>2030</c:v>
                      </c:pt>
                    </c:numCache>
                  </c:numRef>
                </c:cat>
                <c:val>
                  <c:numRef>
                    <c:extLst xmlns:c15="http://schemas.microsoft.com/office/drawing/2012/chart">
                      <c:ext xmlns:c15="http://schemas.microsoft.com/office/drawing/2012/chart" uri="{02D57815-91ED-43cb-92C2-25804820EDAC}">
                        <c15:formulaRef>
                          <c15:sqref>'[Appliance Standards Summary Impacts (thru 05-2013, AEO13)_ 06-04-13_SP.xlsm]Energy Savings'!$CX$10:$CX$55</c15:sqref>
                        </c15:formulaRef>
                      </c:ext>
                    </c:extLst>
                    <c:numCache>
                      <c:formatCode>General</c:formatCode>
                      <c:ptCount val="46"/>
                      <c:pt idx="0">
                        <c:v>0</c:v>
                      </c:pt>
                      <c:pt idx="1">
                        <c:v>0</c:v>
                      </c:pt>
                      <c:pt idx="2">
                        <c:v>0</c:v>
                      </c:pt>
                      <c:pt idx="3">
                        <c:v>0</c:v>
                      </c:pt>
                      <c:pt idx="4">
                        <c:v>0</c:v>
                      </c:pt>
                      <c:pt idx="5">
                        <c:v>0</c:v>
                      </c:pt>
                      <c:pt idx="6">
                        <c:v>0</c:v>
                      </c:pt>
                      <c:pt idx="7">
                        <c:v>0</c:v>
                      </c:pt>
                      <c:pt idx="8">
                        <c:v>0</c:v>
                      </c:pt>
                      <c:pt idx="9">
                        <c:v>0</c:v>
                      </c:pt>
                      <c:pt idx="10">
                        <c:v>0</c:v>
                      </c:pt>
                      <c:pt idx="11">
                        <c:v>0</c:v>
                      </c:pt>
                      <c:pt idx="12">
                        <c:v>0</c:v>
                      </c:pt>
                      <c:pt idx="13">
                        <c:v>0</c:v>
                      </c:pt>
                      <c:pt idx="14">
                        <c:v>0</c:v>
                      </c:pt>
                      <c:pt idx="15">
                        <c:v>0</c:v>
                      </c:pt>
                      <c:pt idx="16">
                        <c:v>0</c:v>
                      </c:pt>
                      <c:pt idx="17">
                        <c:v>0</c:v>
                      </c:pt>
                      <c:pt idx="18">
                        <c:v>0</c:v>
                      </c:pt>
                      <c:pt idx="19">
                        <c:v>0</c:v>
                      </c:pt>
                      <c:pt idx="20">
                        <c:v>0</c:v>
                      </c:pt>
                      <c:pt idx="21">
                        <c:v>0</c:v>
                      </c:pt>
                      <c:pt idx="22">
                        <c:v>0</c:v>
                      </c:pt>
                      <c:pt idx="23">
                        <c:v>0</c:v>
                      </c:pt>
                      <c:pt idx="24">
                        <c:v>0</c:v>
                      </c:pt>
                      <c:pt idx="25">
                        <c:v>0</c:v>
                      </c:pt>
                      <c:pt idx="26">
                        <c:v>0</c:v>
                      </c:pt>
                      <c:pt idx="27">
                        <c:v>0.14411072254876256</c:v>
                      </c:pt>
                      <c:pt idx="28">
                        <c:v>0.22135943189747695</c:v>
                      </c:pt>
                      <c:pt idx="29">
                        <c:v>0.34260615162830893</c:v>
                      </c:pt>
                      <c:pt idx="30">
                        <c:v>0.41662195128001589</c:v>
                      </c:pt>
                      <c:pt idx="31">
                        <c:v>0.48129325049492799</c:v>
                      </c:pt>
                      <c:pt idx="32">
                        <c:v>0.53546170017320671</c:v>
                      </c:pt>
                      <c:pt idx="33">
                        <c:v>0.59447138418620427</c:v>
                      </c:pt>
                      <c:pt idx="34">
                        <c:v>0.65034527326449698</c:v>
                      </c:pt>
                      <c:pt idx="35">
                        <c:v>0.70871301195025471</c:v>
                      </c:pt>
                      <c:pt idx="36">
                        <c:v>0.76396250903285245</c:v>
                      </c:pt>
                      <c:pt idx="37">
                        <c:v>0.82998000190120613</c:v>
                      </c:pt>
                      <c:pt idx="38">
                        <c:v>0.88330116531176983</c:v>
                      </c:pt>
                      <c:pt idx="39">
                        <c:v>0.92586788277983623</c:v>
                      </c:pt>
                      <c:pt idx="40">
                        <c:v>0.95160812926133231</c:v>
                      </c:pt>
                      <c:pt idx="41">
                        <c:v>0.97499090129992982</c:v>
                      </c:pt>
                      <c:pt idx="42">
                        <c:v>1.0033565497387109</c:v>
                      </c:pt>
                      <c:pt idx="43">
                        <c:v>1.0139188520382501</c:v>
                      </c:pt>
                      <c:pt idx="44">
                        <c:v>1.0336079522784019</c:v>
                      </c:pt>
                      <c:pt idx="45">
                        <c:v>1.0552404933053501</c:v>
                      </c:pt>
                    </c:numCache>
                  </c:numRef>
                </c:val>
              </c15:ser>
            </c15:filteredAreaSeries>
          </c:ext>
        </c:extLst>
      </c:areaChart>
      <c:catAx>
        <c:axId val="96262400"/>
        <c:scaling>
          <c:orientation val="minMax"/>
        </c:scaling>
        <c:delete val="0"/>
        <c:axPos val="b"/>
        <c:numFmt formatCode="General"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96268288"/>
        <c:crosses val="autoZero"/>
        <c:auto val="1"/>
        <c:lblAlgn val="ctr"/>
        <c:lblOffset val="100"/>
        <c:noMultiLvlLbl val="0"/>
      </c:catAx>
      <c:valAx>
        <c:axId val="96268288"/>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tx2"/>
                    </a:solidFill>
                    <a:latin typeface="+mn-lt"/>
                    <a:ea typeface="+mn-ea"/>
                    <a:cs typeface="+mn-cs"/>
                  </a:defRPr>
                </a:pPr>
                <a:r>
                  <a:rPr lang="en-US">
                    <a:solidFill>
                      <a:schemeClr val="tx2"/>
                    </a:solidFill>
                  </a:rPr>
                  <a:t>Annual Primary Energy Savings (quads)</a:t>
                </a:r>
              </a:p>
            </c:rich>
          </c:tx>
          <c:overlay val="0"/>
          <c:spPr>
            <a:noFill/>
            <a:ln>
              <a:noFill/>
            </a:ln>
            <a:effectLst/>
          </c:sp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96262400"/>
        <c:crosses val="autoZero"/>
        <c:crossBetween val="midCat"/>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zero"/>
    <c:showDLblsOverMax val="0"/>
  </c:chart>
  <c:spPr>
    <a:noFill/>
    <a:ln>
      <a:noFill/>
    </a:ln>
    <a:effectLst/>
  </c:spPr>
  <c:txPr>
    <a:bodyPr/>
    <a:lstStyle/>
    <a:p>
      <a:pPr>
        <a:defRPr/>
      </a:pPr>
      <a:endParaRPr lang="en-US"/>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cked"/>
        <c:varyColors val="0"/>
        <c:ser>
          <c:idx val="11"/>
          <c:order val="0"/>
          <c:tx>
            <c:strRef>
              <c:f>'Bldg Energy Codes'!$M$1</c:f>
              <c:strCache>
                <c:ptCount val="1"/>
                <c:pt idx="0">
                  <c:v>Estimated End-Use Electricity Savings as % of Retail Sales Plus BEC and End-Use Savings</c:v>
                </c:pt>
              </c:strCache>
            </c:strRef>
          </c:tx>
          <c:spPr>
            <a:ln w="28575" cap="rnd">
              <a:solidFill>
                <a:schemeClr val="accent6">
                  <a:lumMod val="60000"/>
                </a:schemeClr>
              </a:solidFill>
              <a:round/>
            </a:ln>
            <a:effectLst/>
          </c:spPr>
          <c:marker>
            <c:symbol val="none"/>
          </c:marker>
          <c:cat>
            <c:strRef>
              <c:f>'Bldg Energy Codes'!$A$2:$A$23</c:f>
              <c:strCache>
                <c:ptCount val="22"/>
                <c:pt idx="0">
                  <c:v>Year</c:v>
                </c:pt>
                <c:pt idx="1">
                  <c:v>1992</c:v>
                </c:pt>
                <c:pt idx="2">
                  <c:v>1993</c:v>
                </c:pt>
                <c:pt idx="3">
                  <c:v>1994</c:v>
                </c:pt>
                <c:pt idx="4">
                  <c:v>1995</c:v>
                </c:pt>
                <c:pt idx="5">
                  <c:v>1996</c:v>
                </c:pt>
                <c:pt idx="6">
                  <c:v>1997</c:v>
                </c:pt>
                <c:pt idx="7">
                  <c:v>1998</c:v>
                </c:pt>
                <c:pt idx="8">
                  <c:v>1999</c:v>
                </c:pt>
                <c:pt idx="9">
                  <c:v>2000</c:v>
                </c:pt>
                <c:pt idx="10">
                  <c:v>2001</c:v>
                </c:pt>
                <c:pt idx="11">
                  <c:v>2002</c:v>
                </c:pt>
                <c:pt idx="12">
                  <c:v>2003</c:v>
                </c:pt>
                <c:pt idx="13">
                  <c:v>2004</c:v>
                </c:pt>
                <c:pt idx="14">
                  <c:v>2005</c:v>
                </c:pt>
                <c:pt idx="15">
                  <c:v>2006</c:v>
                </c:pt>
                <c:pt idx="16">
                  <c:v>2007</c:v>
                </c:pt>
                <c:pt idx="17">
                  <c:v>2008</c:v>
                </c:pt>
                <c:pt idx="18">
                  <c:v>2009</c:v>
                </c:pt>
                <c:pt idx="19">
                  <c:v>2010</c:v>
                </c:pt>
                <c:pt idx="20">
                  <c:v>2011</c:v>
                </c:pt>
                <c:pt idx="21">
                  <c:v>2012</c:v>
                </c:pt>
              </c:strCache>
            </c:strRef>
          </c:cat>
          <c:val>
            <c:numRef>
              <c:f>'Bldg Energy Codes'!$M$2:$M$23</c:f>
              <c:numCache>
                <c:formatCode>0.0%</c:formatCode>
                <c:ptCount val="22"/>
                <c:pt idx="0" formatCode="General">
                  <c:v>0</c:v>
                </c:pt>
                <c:pt idx="1">
                  <c:v>1.4130507934064652E-3</c:v>
                </c:pt>
                <c:pt idx="2">
                  <c:v>1.8831568868945749E-3</c:v>
                </c:pt>
                <c:pt idx="3">
                  <c:v>3.0258445297196915E-3</c:v>
                </c:pt>
                <c:pt idx="4">
                  <c:v>3.1451106202390485E-3</c:v>
                </c:pt>
                <c:pt idx="5">
                  <c:v>3.6652007617435723E-3</c:v>
                </c:pt>
                <c:pt idx="6">
                  <c:v>3.5290135399003017E-3</c:v>
                </c:pt>
                <c:pt idx="7">
                  <c:v>3.4883472869892958E-3</c:v>
                </c:pt>
                <c:pt idx="8">
                  <c:v>3.5583409099467157E-3</c:v>
                </c:pt>
                <c:pt idx="9">
                  <c:v>3.2661436938137491E-3</c:v>
                </c:pt>
                <c:pt idx="10">
                  <c:v>3.6028825034667054E-3</c:v>
                </c:pt>
                <c:pt idx="11">
                  <c:v>2.7394223284688511E-3</c:v>
                </c:pt>
                <c:pt idx="12">
                  <c:v>2.7888821784200647E-3</c:v>
                </c:pt>
                <c:pt idx="13">
                  <c:v>2.9375595835031418E-3</c:v>
                </c:pt>
                <c:pt idx="14">
                  <c:v>2.6909710287637643E-3</c:v>
                </c:pt>
                <c:pt idx="15">
                  <c:v>3.9441716310028045E-3</c:v>
                </c:pt>
                <c:pt idx="16">
                  <c:v>3.6136919956838778E-3</c:v>
                </c:pt>
                <c:pt idx="17">
                  <c:v>4.9535874456832557E-3</c:v>
                </c:pt>
                <c:pt idx="18">
                  <c:v>5.06073571326015E-3</c:v>
                </c:pt>
                <c:pt idx="19">
                  <c:v>4.2308366221864785E-3</c:v>
                </c:pt>
                <c:pt idx="20">
                  <c:v>4.7667699411122304E-3</c:v>
                </c:pt>
                <c:pt idx="21">
                  <c:v>1.1679774262917603E-2</c:v>
                </c:pt>
              </c:numCache>
            </c:numRef>
          </c:val>
          <c:smooth val="0"/>
        </c:ser>
        <c:ser>
          <c:idx val="12"/>
          <c:order val="1"/>
          <c:tx>
            <c:strRef>
              <c:f>'Bldg Energy Codes'!$N$1</c:f>
              <c:strCache>
                <c:ptCount val="1"/>
                <c:pt idx="0">
                  <c:v>Total Estimated BEC End-Use Electricity Savings as % of Retail Sales Plus BEC and End-Use Savings</c:v>
                </c:pt>
              </c:strCache>
            </c:strRef>
          </c:tx>
          <c:spPr>
            <a:ln w="28575" cap="rnd">
              <a:solidFill>
                <a:schemeClr val="accent1">
                  <a:lumMod val="80000"/>
                  <a:lumOff val="20000"/>
                </a:schemeClr>
              </a:solidFill>
              <a:round/>
            </a:ln>
            <a:effectLst/>
          </c:spPr>
          <c:marker>
            <c:symbol val="none"/>
          </c:marker>
          <c:cat>
            <c:strRef>
              <c:f>'Bldg Energy Codes'!$A$2:$A$23</c:f>
              <c:strCache>
                <c:ptCount val="22"/>
                <c:pt idx="0">
                  <c:v>Year</c:v>
                </c:pt>
                <c:pt idx="1">
                  <c:v>1992</c:v>
                </c:pt>
                <c:pt idx="2">
                  <c:v>1993</c:v>
                </c:pt>
                <c:pt idx="3">
                  <c:v>1994</c:v>
                </c:pt>
                <c:pt idx="4">
                  <c:v>1995</c:v>
                </c:pt>
                <c:pt idx="5">
                  <c:v>1996</c:v>
                </c:pt>
                <c:pt idx="6">
                  <c:v>1997</c:v>
                </c:pt>
                <c:pt idx="7">
                  <c:v>1998</c:v>
                </c:pt>
                <c:pt idx="8">
                  <c:v>1999</c:v>
                </c:pt>
                <c:pt idx="9">
                  <c:v>2000</c:v>
                </c:pt>
                <c:pt idx="10">
                  <c:v>2001</c:v>
                </c:pt>
                <c:pt idx="11">
                  <c:v>2002</c:v>
                </c:pt>
                <c:pt idx="12">
                  <c:v>2003</c:v>
                </c:pt>
                <c:pt idx="13">
                  <c:v>2004</c:v>
                </c:pt>
                <c:pt idx="14">
                  <c:v>2005</c:v>
                </c:pt>
                <c:pt idx="15">
                  <c:v>2006</c:v>
                </c:pt>
                <c:pt idx="16">
                  <c:v>2007</c:v>
                </c:pt>
                <c:pt idx="17">
                  <c:v>2008</c:v>
                </c:pt>
                <c:pt idx="18">
                  <c:v>2009</c:v>
                </c:pt>
                <c:pt idx="19">
                  <c:v>2010</c:v>
                </c:pt>
                <c:pt idx="20">
                  <c:v>2011</c:v>
                </c:pt>
                <c:pt idx="21">
                  <c:v>2012</c:v>
                </c:pt>
              </c:strCache>
            </c:strRef>
          </c:cat>
          <c:val>
            <c:numRef>
              <c:f>'Bldg Energy Codes'!$N$2:$N$23</c:f>
              <c:numCache>
                <c:formatCode>0.0%</c:formatCode>
                <c:ptCount val="22"/>
                <c:pt idx="0" formatCode="General">
                  <c:v>0</c:v>
                </c:pt>
                <c:pt idx="1">
                  <c:v>1.4553708681515544E-3</c:v>
                </c:pt>
                <c:pt idx="2">
                  <c:v>2.0343019397674909E-3</c:v>
                </c:pt>
                <c:pt idx="3">
                  <c:v>3.242682756991236E-3</c:v>
                </c:pt>
                <c:pt idx="4">
                  <c:v>3.5141352489363778E-3</c:v>
                </c:pt>
                <c:pt idx="5">
                  <c:v>4.2850841951185895E-3</c:v>
                </c:pt>
                <c:pt idx="6">
                  <c:v>4.4472061411781018E-3</c:v>
                </c:pt>
                <c:pt idx="7">
                  <c:v>4.6252610205374531E-3</c:v>
                </c:pt>
                <c:pt idx="8">
                  <c:v>5.1094714803642119E-3</c:v>
                </c:pt>
                <c:pt idx="9">
                  <c:v>5.1101742339586228E-3</c:v>
                </c:pt>
                <c:pt idx="10">
                  <c:v>6.1355665642736246E-3</c:v>
                </c:pt>
                <c:pt idx="11">
                  <c:v>6.2780524484061344E-3</c:v>
                </c:pt>
                <c:pt idx="12">
                  <c:v>7.1343789368530563E-3</c:v>
                </c:pt>
                <c:pt idx="13">
                  <c:v>8.2040501405723481E-3</c:v>
                </c:pt>
                <c:pt idx="14">
                  <c:v>8.5930409275004095E-3</c:v>
                </c:pt>
                <c:pt idx="15">
                  <c:v>1.0778007500190624E-2</c:v>
                </c:pt>
                <c:pt idx="16">
                  <c:v>1.1052846010918719E-2</c:v>
                </c:pt>
                <c:pt idx="17">
                  <c:v>1.330408585512576E-2</c:v>
                </c:pt>
                <c:pt idx="18">
                  <c:v>1.4374155113742697E-2</c:v>
                </c:pt>
                <c:pt idx="19">
                  <c:v>1.362659002497687E-2</c:v>
                </c:pt>
                <c:pt idx="20">
                  <c:v>1.4635334981360409E-2</c:v>
                </c:pt>
                <c:pt idx="21">
                  <c:v>2.2331063669132394E-2</c:v>
                </c:pt>
              </c:numCache>
            </c:numRef>
          </c:val>
          <c:smooth val="0"/>
        </c:ser>
        <c:dLbls>
          <c:showLegendKey val="0"/>
          <c:showVal val="0"/>
          <c:showCatName val="0"/>
          <c:showSerName val="0"/>
          <c:showPercent val="0"/>
          <c:showBubbleSize val="0"/>
        </c:dLbls>
        <c:marker val="1"/>
        <c:smooth val="0"/>
        <c:axId val="96175232"/>
        <c:axId val="96176768"/>
        <c:extLst>
          <c:ext xmlns:c15="http://schemas.microsoft.com/office/drawing/2012/chart" uri="{02D57815-91ED-43cb-92C2-25804820EDAC}">
            <c15:filteredLineSeries>
              <c15:ser>
                <c:idx val="0"/>
                <c:order val="0"/>
                <c:tx>
                  <c:strRef>
                    <c:extLst>
                      <c:ext uri="{02D57815-91ED-43cb-92C2-25804820EDAC}">
                        <c15:formulaRef>
                          <c15:sqref>'Bldg Energy Codes'!$B$1</c15:sqref>
                        </c15:formulaRef>
                      </c:ext>
                    </c:extLst>
                    <c:strCache>
                      <c:ptCount val="1"/>
                      <c:pt idx="0">
                        <c:v>Residential BEC Savings</c:v>
                      </c:pt>
                    </c:strCache>
                  </c:strRef>
                </c:tx>
                <c:spPr>
                  <a:ln w="28575" cap="rnd">
                    <a:solidFill>
                      <a:schemeClr val="accent1"/>
                    </a:solidFill>
                    <a:round/>
                  </a:ln>
                  <a:effectLst/>
                </c:spPr>
                <c:marker>
                  <c:symbol val="none"/>
                </c:marker>
                <c:cat>
                  <c:strRef>
                    <c:extLst>
                      <c:ext uri="{02D57815-91ED-43cb-92C2-25804820EDAC}">
                        <c15:formulaRef>
                          <c15:sqref>'Bldg Energy Codes'!$A$2:$A$23</c15:sqref>
                        </c15:formulaRef>
                      </c:ext>
                    </c:extLst>
                    <c:strCache>
                      <c:ptCount val="22"/>
                      <c:pt idx="0">
                        <c:v>Year</c:v>
                      </c:pt>
                      <c:pt idx="1">
                        <c:v>1992</c:v>
                      </c:pt>
                      <c:pt idx="2">
                        <c:v>1993</c:v>
                      </c:pt>
                      <c:pt idx="3">
                        <c:v>1994</c:v>
                      </c:pt>
                      <c:pt idx="4">
                        <c:v>1995</c:v>
                      </c:pt>
                      <c:pt idx="5">
                        <c:v>1996</c:v>
                      </c:pt>
                      <c:pt idx="6">
                        <c:v>1997</c:v>
                      </c:pt>
                      <c:pt idx="7">
                        <c:v>1998</c:v>
                      </c:pt>
                      <c:pt idx="8">
                        <c:v>1999</c:v>
                      </c:pt>
                      <c:pt idx="9">
                        <c:v>2000</c:v>
                      </c:pt>
                      <c:pt idx="10">
                        <c:v>2001</c:v>
                      </c:pt>
                      <c:pt idx="11">
                        <c:v>2002</c:v>
                      </c:pt>
                      <c:pt idx="12">
                        <c:v>2003</c:v>
                      </c:pt>
                      <c:pt idx="13">
                        <c:v>2004</c:v>
                      </c:pt>
                      <c:pt idx="14">
                        <c:v>2005</c:v>
                      </c:pt>
                      <c:pt idx="15">
                        <c:v>2006</c:v>
                      </c:pt>
                      <c:pt idx="16">
                        <c:v>2007</c:v>
                      </c:pt>
                      <c:pt idx="17">
                        <c:v>2008</c:v>
                      </c:pt>
                      <c:pt idx="18">
                        <c:v>2009</c:v>
                      </c:pt>
                      <c:pt idx="19">
                        <c:v>2010</c:v>
                      </c:pt>
                      <c:pt idx="20">
                        <c:v>2011</c:v>
                      </c:pt>
                      <c:pt idx="21">
                        <c:v>2012</c:v>
                      </c:pt>
                    </c:strCache>
                  </c:strRef>
                </c:cat>
                <c:val>
                  <c:numRef>
                    <c:extLst>
                      <c:ext uri="{02D57815-91ED-43cb-92C2-25804820EDAC}">
                        <c15:formulaRef>
                          <c15:sqref>'Bldg Energy Codes'!$B$2:$B$23</c15:sqref>
                        </c15:formulaRef>
                      </c:ext>
                    </c:extLst>
                    <c:numCache>
                      <c:formatCode>General</c:formatCode>
                      <c:ptCount val="22"/>
                      <c:pt idx="0">
                        <c:v>0</c:v>
                      </c:pt>
                      <c:pt idx="1">
                        <c:v>0.1</c:v>
                      </c:pt>
                      <c:pt idx="2">
                        <c:v>0.68</c:v>
                      </c:pt>
                      <c:pt idx="3">
                        <c:v>0.88</c:v>
                      </c:pt>
                      <c:pt idx="4">
                        <c:v>1.31</c:v>
                      </c:pt>
                      <c:pt idx="5">
                        <c:v>2.09</c:v>
                      </c:pt>
                      <c:pt idx="6">
                        <c:v>2.9</c:v>
                      </c:pt>
                      <c:pt idx="7">
                        <c:v>3.72</c:v>
                      </c:pt>
                      <c:pt idx="8">
                        <c:v>4.6100000000000003</c:v>
                      </c:pt>
                      <c:pt idx="9">
                        <c:v>5.62</c:v>
                      </c:pt>
                      <c:pt idx="10">
                        <c:v>7.47</c:v>
                      </c:pt>
                      <c:pt idx="11">
                        <c:v>11</c:v>
                      </c:pt>
                      <c:pt idx="12">
                        <c:v>14</c:v>
                      </c:pt>
                      <c:pt idx="13">
                        <c:v>19</c:v>
                      </c:pt>
                      <c:pt idx="14">
                        <c:v>22</c:v>
                      </c:pt>
                      <c:pt idx="15">
                        <c:v>25</c:v>
                      </c:pt>
                      <c:pt idx="16">
                        <c:v>27</c:v>
                      </c:pt>
                      <c:pt idx="17">
                        <c:v>29</c:v>
                      </c:pt>
                      <c:pt idx="18">
                        <c:v>31</c:v>
                      </c:pt>
                      <c:pt idx="19">
                        <c:v>32</c:v>
                      </c:pt>
                      <c:pt idx="20">
                        <c:v>33</c:v>
                      </c:pt>
                      <c:pt idx="21">
                        <c:v>36</c:v>
                      </c:pt>
                    </c:numCache>
                  </c:numRef>
                </c:val>
                <c:smooth val="0"/>
              </c15:ser>
            </c15:filteredLineSeries>
            <c15:filteredLineSeries>
              <c15:ser>
                <c:idx val="1"/>
                <c:order val="1"/>
                <c:tx>
                  <c:strRef>
                    <c:extLst xmlns:c15="http://schemas.microsoft.com/office/drawing/2012/chart">
                      <c:ext xmlns:c15="http://schemas.microsoft.com/office/drawing/2012/chart" uri="{02D57815-91ED-43cb-92C2-25804820EDAC}">
                        <c15:formulaRef>
                          <c15:sqref>'Bldg Energy Codes'!$C$1</c15:sqref>
                        </c15:formulaRef>
                      </c:ext>
                    </c:extLst>
                    <c:strCache>
                      <c:ptCount val="1"/>
                    </c:strCache>
                  </c:strRef>
                </c:tx>
                <c:spPr>
                  <a:ln w="28575" cap="rnd">
                    <a:solidFill>
                      <a:schemeClr val="accent2"/>
                    </a:solidFill>
                    <a:round/>
                  </a:ln>
                  <a:effectLst/>
                </c:spPr>
                <c:marker>
                  <c:symbol val="none"/>
                </c:marker>
                <c:cat>
                  <c:strRef>
                    <c:extLst xmlns:c15="http://schemas.microsoft.com/office/drawing/2012/chart">
                      <c:ext xmlns:c15="http://schemas.microsoft.com/office/drawing/2012/chart" uri="{02D57815-91ED-43cb-92C2-25804820EDAC}">
                        <c15:formulaRef>
                          <c15:sqref>'Bldg Energy Codes'!$A$2:$A$23</c15:sqref>
                        </c15:formulaRef>
                      </c:ext>
                    </c:extLst>
                    <c:strCache>
                      <c:ptCount val="22"/>
                      <c:pt idx="0">
                        <c:v>Year</c:v>
                      </c:pt>
                      <c:pt idx="1">
                        <c:v>1992</c:v>
                      </c:pt>
                      <c:pt idx="2">
                        <c:v>1993</c:v>
                      </c:pt>
                      <c:pt idx="3">
                        <c:v>1994</c:v>
                      </c:pt>
                      <c:pt idx="4">
                        <c:v>1995</c:v>
                      </c:pt>
                      <c:pt idx="5">
                        <c:v>1996</c:v>
                      </c:pt>
                      <c:pt idx="6">
                        <c:v>1997</c:v>
                      </c:pt>
                      <c:pt idx="7">
                        <c:v>1998</c:v>
                      </c:pt>
                      <c:pt idx="8">
                        <c:v>1999</c:v>
                      </c:pt>
                      <c:pt idx="9">
                        <c:v>2000</c:v>
                      </c:pt>
                      <c:pt idx="10">
                        <c:v>2001</c:v>
                      </c:pt>
                      <c:pt idx="11">
                        <c:v>2002</c:v>
                      </c:pt>
                      <c:pt idx="12">
                        <c:v>2003</c:v>
                      </c:pt>
                      <c:pt idx="13">
                        <c:v>2004</c:v>
                      </c:pt>
                      <c:pt idx="14">
                        <c:v>2005</c:v>
                      </c:pt>
                      <c:pt idx="15">
                        <c:v>2006</c:v>
                      </c:pt>
                      <c:pt idx="16">
                        <c:v>2007</c:v>
                      </c:pt>
                      <c:pt idx="17">
                        <c:v>2008</c:v>
                      </c:pt>
                      <c:pt idx="18">
                        <c:v>2009</c:v>
                      </c:pt>
                      <c:pt idx="19">
                        <c:v>2010</c:v>
                      </c:pt>
                      <c:pt idx="20">
                        <c:v>2011</c:v>
                      </c:pt>
                      <c:pt idx="21">
                        <c:v>2012</c:v>
                      </c:pt>
                    </c:strCache>
                  </c:strRef>
                </c:cat>
                <c:val>
                  <c:numRef>
                    <c:extLst xmlns:c15="http://schemas.microsoft.com/office/drawing/2012/chart">
                      <c:ext xmlns:c15="http://schemas.microsoft.com/office/drawing/2012/chart" uri="{02D57815-91ED-43cb-92C2-25804820EDAC}">
                        <c15:formulaRef>
                          <c15:sqref>'Bldg Energy Codes'!$C$2:$C$23</c15:sqref>
                        </c15:formulaRef>
                      </c:ext>
                    </c:extLst>
                    <c:numCache>
                      <c:formatCode>0.0</c:formatCode>
                      <c:ptCount val="22"/>
                      <c:pt idx="0" formatCode="General">
                        <c:v>0</c:v>
                      </c:pt>
                      <c:pt idx="1">
                        <c:v>29.307106944455164</c:v>
                      </c:pt>
                      <c:pt idx="2">
                        <c:v>199.28832722229512</c:v>
                      </c:pt>
                      <c:pt idx="3">
                        <c:v>257.90254111120544</c:v>
                      </c:pt>
                      <c:pt idx="4">
                        <c:v>383.92310097236265</c:v>
                      </c:pt>
                      <c:pt idx="5">
                        <c:v>612.51853513911283</c:v>
                      </c:pt>
                      <c:pt idx="6">
                        <c:v>849.90610138919965</c:v>
                      </c:pt>
                      <c:pt idx="7">
                        <c:v>1090.2243783337321</c:v>
                      </c:pt>
                      <c:pt idx="8">
                        <c:v>1351.057630139383</c:v>
                      </c:pt>
                      <c:pt idx="9">
                        <c:v>1647.05941027838</c:v>
                      </c:pt>
                      <c:pt idx="10">
                        <c:v>2189.2408887508004</c:v>
                      </c:pt>
                      <c:pt idx="11">
                        <c:v>3223.7817638900679</c:v>
                      </c:pt>
                      <c:pt idx="12">
                        <c:v>4102.9949722237225</c:v>
                      </c:pt>
                      <c:pt idx="13">
                        <c:v>5568.3503194464811</c:v>
                      </c:pt>
                      <c:pt idx="14">
                        <c:v>6447.5635277801357</c:v>
                      </c:pt>
                      <c:pt idx="15">
                        <c:v>7326.7767361137903</c:v>
                      </c:pt>
                      <c:pt idx="16">
                        <c:v>7912.9188750028934</c:v>
                      </c:pt>
                      <c:pt idx="17">
                        <c:v>8499.0610138919965</c:v>
                      </c:pt>
                      <c:pt idx="18">
                        <c:v>9085.2031527810996</c:v>
                      </c:pt>
                      <c:pt idx="19">
                        <c:v>9378.2742222256511</c:v>
                      </c:pt>
                      <c:pt idx="20">
                        <c:v>9671.3452916702026</c:v>
                      </c:pt>
                      <c:pt idx="21">
                        <c:v>10550.558500003857</c:v>
                      </c:pt>
                    </c:numCache>
                  </c:numRef>
                </c:val>
                <c:smooth val="0"/>
              </c15:ser>
            </c15:filteredLineSeries>
            <c15:filteredLineSeries>
              <c15:ser>
                <c:idx val="2"/>
                <c:order val="2"/>
                <c:tx>
                  <c:strRef>
                    <c:extLst xmlns:c15="http://schemas.microsoft.com/office/drawing/2012/chart">
                      <c:ext xmlns:c15="http://schemas.microsoft.com/office/drawing/2012/chart" uri="{02D57815-91ED-43cb-92C2-25804820EDAC}">
                        <c15:formulaRef>
                          <c15:sqref>'Bldg Energy Codes'!$D$1</c15:sqref>
                        </c15:formulaRef>
                      </c:ext>
                    </c:extLst>
                    <c:strCache>
                      <c:ptCount val="1"/>
                      <c:pt idx="0">
                        <c:v> Commercial BEC Savings</c:v>
                      </c:pt>
                    </c:strCache>
                  </c:strRef>
                </c:tx>
                <c:spPr>
                  <a:ln w="28575" cap="rnd">
                    <a:solidFill>
                      <a:schemeClr val="accent3"/>
                    </a:solidFill>
                    <a:round/>
                  </a:ln>
                  <a:effectLst/>
                </c:spPr>
                <c:marker>
                  <c:symbol val="none"/>
                </c:marker>
                <c:cat>
                  <c:strRef>
                    <c:extLst xmlns:c15="http://schemas.microsoft.com/office/drawing/2012/chart">
                      <c:ext xmlns:c15="http://schemas.microsoft.com/office/drawing/2012/chart" uri="{02D57815-91ED-43cb-92C2-25804820EDAC}">
                        <c15:formulaRef>
                          <c15:sqref>'Bldg Energy Codes'!$A$2:$A$23</c15:sqref>
                        </c15:formulaRef>
                      </c:ext>
                    </c:extLst>
                    <c:strCache>
                      <c:ptCount val="22"/>
                      <c:pt idx="0">
                        <c:v>Year</c:v>
                      </c:pt>
                      <c:pt idx="1">
                        <c:v>1992</c:v>
                      </c:pt>
                      <c:pt idx="2">
                        <c:v>1993</c:v>
                      </c:pt>
                      <c:pt idx="3">
                        <c:v>1994</c:v>
                      </c:pt>
                      <c:pt idx="4">
                        <c:v>1995</c:v>
                      </c:pt>
                      <c:pt idx="5">
                        <c:v>1996</c:v>
                      </c:pt>
                      <c:pt idx="6">
                        <c:v>1997</c:v>
                      </c:pt>
                      <c:pt idx="7">
                        <c:v>1998</c:v>
                      </c:pt>
                      <c:pt idx="8">
                        <c:v>1999</c:v>
                      </c:pt>
                      <c:pt idx="9">
                        <c:v>2000</c:v>
                      </c:pt>
                      <c:pt idx="10">
                        <c:v>2001</c:v>
                      </c:pt>
                      <c:pt idx="11">
                        <c:v>2002</c:v>
                      </c:pt>
                      <c:pt idx="12">
                        <c:v>2003</c:v>
                      </c:pt>
                      <c:pt idx="13">
                        <c:v>2004</c:v>
                      </c:pt>
                      <c:pt idx="14">
                        <c:v>2005</c:v>
                      </c:pt>
                      <c:pt idx="15">
                        <c:v>2006</c:v>
                      </c:pt>
                      <c:pt idx="16">
                        <c:v>2007</c:v>
                      </c:pt>
                      <c:pt idx="17">
                        <c:v>2008</c:v>
                      </c:pt>
                      <c:pt idx="18">
                        <c:v>2009</c:v>
                      </c:pt>
                      <c:pt idx="19">
                        <c:v>2010</c:v>
                      </c:pt>
                      <c:pt idx="20">
                        <c:v>2011</c:v>
                      </c:pt>
                      <c:pt idx="21">
                        <c:v>2012</c:v>
                      </c:pt>
                    </c:strCache>
                  </c:strRef>
                </c:cat>
                <c:val>
                  <c:numRef>
                    <c:extLst xmlns:c15="http://schemas.microsoft.com/office/drawing/2012/chart">
                      <c:ext xmlns:c15="http://schemas.microsoft.com/office/drawing/2012/chart" uri="{02D57815-91ED-43cb-92C2-25804820EDAC}">
                        <c15:formulaRef>
                          <c15:sqref>'Bldg Energy Codes'!$D$2:$D$23</c15:sqref>
                        </c15:formulaRef>
                      </c:ext>
                    </c:extLst>
                    <c:numCache>
                      <c:formatCode>General</c:formatCode>
                      <c:ptCount val="22"/>
                      <c:pt idx="0">
                        <c:v>0</c:v>
                      </c:pt>
                      <c:pt idx="1">
                        <c:v>0.3</c:v>
                      </c:pt>
                      <c:pt idx="2">
                        <c:v>0.8</c:v>
                      </c:pt>
                      <c:pt idx="3">
                        <c:v>1.3</c:v>
                      </c:pt>
                      <c:pt idx="4">
                        <c:v>2.5</c:v>
                      </c:pt>
                      <c:pt idx="5">
                        <c:v>4.5</c:v>
                      </c:pt>
                      <c:pt idx="6">
                        <c:v>7</c:v>
                      </c:pt>
                      <c:pt idx="7">
                        <c:v>9</c:v>
                      </c:pt>
                      <c:pt idx="8">
                        <c:v>13</c:v>
                      </c:pt>
                      <c:pt idx="9">
                        <c:v>16</c:v>
                      </c:pt>
                      <c:pt idx="10">
                        <c:v>22</c:v>
                      </c:pt>
                      <c:pt idx="11">
                        <c:v>31</c:v>
                      </c:pt>
                      <c:pt idx="12">
                        <c:v>38</c:v>
                      </c:pt>
                      <c:pt idx="13">
                        <c:v>45</c:v>
                      </c:pt>
                      <c:pt idx="14">
                        <c:v>52</c:v>
                      </c:pt>
                      <c:pt idx="15">
                        <c:v>61</c:v>
                      </c:pt>
                      <c:pt idx="16">
                        <c:v>69</c:v>
                      </c:pt>
                      <c:pt idx="17">
                        <c:v>78</c:v>
                      </c:pt>
                      <c:pt idx="18">
                        <c:v>84</c:v>
                      </c:pt>
                      <c:pt idx="19">
                        <c:v>89</c:v>
                      </c:pt>
                      <c:pt idx="20">
                        <c:v>94</c:v>
                      </c:pt>
                      <c:pt idx="21">
                        <c:v>100</c:v>
                      </c:pt>
                    </c:numCache>
                  </c:numRef>
                </c:val>
                <c:smooth val="0"/>
              </c15:ser>
            </c15:filteredLineSeries>
            <c15:filteredLineSeries>
              <c15:ser>
                <c:idx val="3"/>
                <c:order val="3"/>
                <c:tx>
                  <c:strRef>
                    <c:extLst xmlns:c15="http://schemas.microsoft.com/office/drawing/2012/chart">
                      <c:ext xmlns:c15="http://schemas.microsoft.com/office/drawing/2012/chart" uri="{02D57815-91ED-43cb-92C2-25804820EDAC}">
                        <c15:formulaRef>
                          <c15:sqref>'Bldg Energy Codes'!$E$1</c15:sqref>
                        </c15:formulaRef>
                      </c:ext>
                    </c:extLst>
                    <c:strCache>
                      <c:ptCount val="1"/>
                    </c:strCache>
                  </c:strRef>
                </c:tx>
                <c:spPr>
                  <a:ln w="28575" cap="rnd">
                    <a:solidFill>
                      <a:schemeClr val="accent4"/>
                    </a:solidFill>
                    <a:round/>
                  </a:ln>
                  <a:effectLst/>
                </c:spPr>
                <c:marker>
                  <c:symbol val="none"/>
                </c:marker>
                <c:cat>
                  <c:strRef>
                    <c:extLst xmlns:c15="http://schemas.microsoft.com/office/drawing/2012/chart">
                      <c:ext xmlns:c15="http://schemas.microsoft.com/office/drawing/2012/chart" uri="{02D57815-91ED-43cb-92C2-25804820EDAC}">
                        <c15:formulaRef>
                          <c15:sqref>'Bldg Energy Codes'!$A$2:$A$23</c15:sqref>
                        </c15:formulaRef>
                      </c:ext>
                    </c:extLst>
                    <c:strCache>
                      <c:ptCount val="22"/>
                      <c:pt idx="0">
                        <c:v>Year</c:v>
                      </c:pt>
                      <c:pt idx="1">
                        <c:v>1992</c:v>
                      </c:pt>
                      <c:pt idx="2">
                        <c:v>1993</c:v>
                      </c:pt>
                      <c:pt idx="3">
                        <c:v>1994</c:v>
                      </c:pt>
                      <c:pt idx="4">
                        <c:v>1995</c:v>
                      </c:pt>
                      <c:pt idx="5">
                        <c:v>1996</c:v>
                      </c:pt>
                      <c:pt idx="6">
                        <c:v>1997</c:v>
                      </c:pt>
                      <c:pt idx="7">
                        <c:v>1998</c:v>
                      </c:pt>
                      <c:pt idx="8">
                        <c:v>1999</c:v>
                      </c:pt>
                      <c:pt idx="9">
                        <c:v>2000</c:v>
                      </c:pt>
                      <c:pt idx="10">
                        <c:v>2001</c:v>
                      </c:pt>
                      <c:pt idx="11">
                        <c:v>2002</c:v>
                      </c:pt>
                      <c:pt idx="12">
                        <c:v>2003</c:v>
                      </c:pt>
                      <c:pt idx="13">
                        <c:v>2004</c:v>
                      </c:pt>
                      <c:pt idx="14">
                        <c:v>2005</c:v>
                      </c:pt>
                      <c:pt idx="15">
                        <c:v>2006</c:v>
                      </c:pt>
                      <c:pt idx="16">
                        <c:v>2007</c:v>
                      </c:pt>
                      <c:pt idx="17">
                        <c:v>2008</c:v>
                      </c:pt>
                      <c:pt idx="18">
                        <c:v>2009</c:v>
                      </c:pt>
                      <c:pt idx="19">
                        <c:v>2010</c:v>
                      </c:pt>
                      <c:pt idx="20">
                        <c:v>2011</c:v>
                      </c:pt>
                      <c:pt idx="21">
                        <c:v>2012</c:v>
                      </c:pt>
                    </c:strCache>
                  </c:strRef>
                </c:cat>
                <c:val>
                  <c:numRef>
                    <c:extLst xmlns:c15="http://schemas.microsoft.com/office/drawing/2012/chart">
                      <c:ext xmlns:c15="http://schemas.microsoft.com/office/drawing/2012/chart" uri="{02D57815-91ED-43cb-92C2-25804820EDAC}">
                        <c15:formulaRef>
                          <c15:sqref>'Bldg Energy Codes'!$E$2:$E$23</c15:sqref>
                        </c15:formulaRef>
                      </c:ext>
                    </c:extLst>
                    <c:numCache>
                      <c:formatCode>0.0</c:formatCode>
                      <c:ptCount val="22"/>
                      <c:pt idx="0" formatCode="General">
                        <c:v>0</c:v>
                      </c:pt>
                      <c:pt idx="1">
                        <c:v>87.921320833365485</c:v>
                      </c:pt>
                      <c:pt idx="2">
                        <c:v>234.45685555564131</c:v>
                      </c:pt>
                      <c:pt idx="3">
                        <c:v>380.99239027791714</c:v>
                      </c:pt>
                      <c:pt idx="4">
                        <c:v>732.67767361137908</c:v>
                      </c:pt>
                      <c:pt idx="5">
                        <c:v>1318.8198125004822</c:v>
                      </c:pt>
                      <c:pt idx="6">
                        <c:v>2051.4974861118612</c:v>
                      </c:pt>
                      <c:pt idx="7">
                        <c:v>2637.6396250009643</c:v>
                      </c:pt>
                      <c:pt idx="8">
                        <c:v>3809.9239027791709</c:v>
                      </c:pt>
                      <c:pt idx="9">
                        <c:v>4689.1371111128256</c:v>
                      </c:pt>
                      <c:pt idx="10">
                        <c:v>6447.5635277801357</c:v>
                      </c:pt>
                      <c:pt idx="11">
                        <c:v>9085.2031527810996</c:v>
                      </c:pt>
                      <c:pt idx="12">
                        <c:v>11136.700638892962</c:v>
                      </c:pt>
                      <c:pt idx="13">
                        <c:v>13188.198125004823</c:v>
                      </c:pt>
                      <c:pt idx="14">
                        <c:v>15239.695611116684</c:v>
                      </c:pt>
                      <c:pt idx="15">
                        <c:v>17877.335236117648</c:v>
                      </c:pt>
                      <c:pt idx="16">
                        <c:v>20221.90379167406</c:v>
                      </c:pt>
                      <c:pt idx="17">
                        <c:v>22859.543416675027</c:v>
                      </c:pt>
                      <c:pt idx="18">
                        <c:v>24617.969833342337</c:v>
                      </c:pt>
                      <c:pt idx="19">
                        <c:v>26083.325180565094</c:v>
                      </c:pt>
                      <c:pt idx="20">
                        <c:v>27548.680527787852</c:v>
                      </c:pt>
                      <c:pt idx="21">
                        <c:v>29307.106944455161</c:v>
                      </c:pt>
                    </c:numCache>
                  </c:numRef>
                </c:val>
                <c:smooth val="0"/>
              </c15:ser>
            </c15:filteredLineSeries>
            <c15:filteredLineSeries>
              <c15:ser>
                <c:idx val="4"/>
                <c:order val="4"/>
                <c:tx>
                  <c:strRef>
                    <c:extLst xmlns:c15="http://schemas.microsoft.com/office/drawing/2012/chart">
                      <c:ext xmlns:c15="http://schemas.microsoft.com/office/drawing/2012/chart" uri="{02D57815-91ED-43cb-92C2-25804820EDAC}">
                        <c15:formulaRef>
                          <c15:sqref>'Bldg Energy Codes'!$F$1</c15:sqref>
                        </c15:formulaRef>
                      </c:ext>
                    </c:extLst>
                    <c:strCache>
                      <c:ptCount val="1"/>
                      <c:pt idx="0">
                        <c:v>Total BEC Electricity Savings</c:v>
                      </c:pt>
                    </c:strCache>
                  </c:strRef>
                </c:tx>
                <c:spPr>
                  <a:ln w="28575" cap="rnd">
                    <a:solidFill>
                      <a:schemeClr val="accent5"/>
                    </a:solidFill>
                    <a:round/>
                  </a:ln>
                  <a:effectLst/>
                </c:spPr>
                <c:marker>
                  <c:symbol val="none"/>
                </c:marker>
                <c:cat>
                  <c:strRef>
                    <c:extLst xmlns:c15="http://schemas.microsoft.com/office/drawing/2012/chart">
                      <c:ext xmlns:c15="http://schemas.microsoft.com/office/drawing/2012/chart" uri="{02D57815-91ED-43cb-92C2-25804820EDAC}">
                        <c15:formulaRef>
                          <c15:sqref>'Bldg Energy Codes'!$A$2:$A$23</c15:sqref>
                        </c15:formulaRef>
                      </c:ext>
                    </c:extLst>
                    <c:strCache>
                      <c:ptCount val="22"/>
                      <c:pt idx="0">
                        <c:v>Year</c:v>
                      </c:pt>
                      <c:pt idx="1">
                        <c:v>1992</c:v>
                      </c:pt>
                      <c:pt idx="2">
                        <c:v>1993</c:v>
                      </c:pt>
                      <c:pt idx="3">
                        <c:v>1994</c:v>
                      </c:pt>
                      <c:pt idx="4">
                        <c:v>1995</c:v>
                      </c:pt>
                      <c:pt idx="5">
                        <c:v>1996</c:v>
                      </c:pt>
                      <c:pt idx="6">
                        <c:v>1997</c:v>
                      </c:pt>
                      <c:pt idx="7">
                        <c:v>1998</c:v>
                      </c:pt>
                      <c:pt idx="8">
                        <c:v>1999</c:v>
                      </c:pt>
                      <c:pt idx="9">
                        <c:v>2000</c:v>
                      </c:pt>
                      <c:pt idx="10">
                        <c:v>2001</c:v>
                      </c:pt>
                      <c:pt idx="11">
                        <c:v>2002</c:v>
                      </c:pt>
                      <c:pt idx="12">
                        <c:v>2003</c:v>
                      </c:pt>
                      <c:pt idx="13">
                        <c:v>2004</c:v>
                      </c:pt>
                      <c:pt idx="14">
                        <c:v>2005</c:v>
                      </c:pt>
                      <c:pt idx="15">
                        <c:v>2006</c:v>
                      </c:pt>
                      <c:pt idx="16">
                        <c:v>2007</c:v>
                      </c:pt>
                      <c:pt idx="17">
                        <c:v>2008</c:v>
                      </c:pt>
                      <c:pt idx="18">
                        <c:v>2009</c:v>
                      </c:pt>
                      <c:pt idx="19">
                        <c:v>2010</c:v>
                      </c:pt>
                      <c:pt idx="20">
                        <c:v>2011</c:v>
                      </c:pt>
                      <c:pt idx="21">
                        <c:v>2012</c:v>
                      </c:pt>
                    </c:strCache>
                  </c:strRef>
                </c:cat>
                <c:val>
                  <c:numRef>
                    <c:extLst xmlns:c15="http://schemas.microsoft.com/office/drawing/2012/chart">
                      <c:ext xmlns:c15="http://schemas.microsoft.com/office/drawing/2012/chart" uri="{02D57815-91ED-43cb-92C2-25804820EDAC}">
                        <c15:formulaRef>
                          <c15:sqref>'Bldg Energy Codes'!$F$2:$F$23</c15:sqref>
                        </c15:formulaRef>
                      </c:ext>
                    </c:extLst>
                    <c:numCache>
                      <c:formatCode>0.0</c:formatCode>
                      <c:ptCount val="22"/>
                      <c:pt idx="0" formatCode="General">
                        <c:v>0</c:v>
                      </c:pt>
                      <c:pt idx="1">
                        <c:v>0.11722842777782065</c:v>
                      </c:pt>
                      <c:pt idx="2">
                        <c:v>0.43374518277793639</c:v>
                      </c:pt>
                      <c:pt idx="3">
                        <c:v>0.63889493138912257</c:v>
                      </c:pt>
                      <c:pt idx="4">
                        <c:v>1.1166007745837416</c:v>
                      </c:pt>
                      <c:pt idx="5">
                        <c:v>1.9313383476395949</c:v>
                      </c:pt>
                      <c:pt idx="6">
                        <c:v>2.9014035875010609</c:v>
                      </c:pt>
                      <c:pt idx="7">
                        <c:v>3.7278640033346964</c:v>
                      </c:pt>
                      <c:pt idx="8">
                        <c:v>5.1609815329185542</c:v>
                      </c:pt>
                      <c:pt idx="9">
                        <c:v>6.336196521391205</c:v>
                      </c:pt>
                      <c:pt idx="10">
                        <c:v>8.6368044165309374</c:v>
                      </c:pt>
                      <c:pt idx="11">
                        <c:v>12.308984916671168</c:v>
                      </c:pt>
                      <c:pt idx="12">
                        <c:v>15.239695611116684</c:v>
                      </c:pt>
                      <c:pt idx="13">
                        <c:v>18.756548444451305</c:v>
                      </c:pt>
                      <c:pt idx="14">
                        <c:v>21.68725913889682</c:v>
                      </c:pt>
                      <c:pt idx="15">
                        <c:v>25.204111972231441</c:v>
                      </c:pt>
                      <c:pt idx="16">
                        <c:v>28.134822666676953</c:v>
                      </c:pt>
                      <c:pt idx="17">
                        <c:v>31.358604430567024</c:v>
                      </c:pt>
                      <c:pt idx="18">
                        <c:v>33.703172986123434</c:v>
                      </c:pt>
                      <c:pt idx="19">
                        <c:v>35.461599402790746</c:v>
                      </c:pt>
                      <c:pt idx="20">
                        <c:v>37.220025819458051</c:v>
                      </c:pt>
                      <c:pt idx="21">
                        <c:v>39.857665444459016</c:v>
                      </c:pt>
                    </c:numCache>
                  </c:numRef>
                </c:val>
                <c:smooth val="0"/>
              </c15:ser>
            </c15:filteredLineSeries>
            <c15:filteredLineSeries>
              <c15:ser>
                <c:idx val="5"/>
                <c:order val="5"/>
                <c:tx>
                  <c:strRef>
                    <c:extLst xmlns:c15="http://schemas.microsoft.com/office/drawing/2012/chart">
                      <c:ext xmlns:c15="http://schemas.microsoft.com/office/drawing/2012/chart" uri="{02D57815-91ED-43cb-92C2-25804820EDAC}">
                        <c15:formulaRef>
                          <c15:sqref>'Bldg Energy Codes'!$G$1</c15:sqref>
                        </c15:formulaRef>
                      </c:ext>
                    </c:extLst>
                    <c:strCache>
                      <c:ptCount val="1"/>
                      <c:pt idx="0">
                        <c:v>Total End-Use Standards Electricity Savings</c:v>
                      </c:pt>
                    </c:strCache>
                  </c:strRef>
                </c:tx>
                <c:spPr>
                  <a:ln w="28575" cap="rnd">
                    <a:solidFill>
                      <a:schemeClr val="accent6"/>
                    </a:solidFill>
                    <a:round/>
                  </a:ln>
                  <a:effectLst/>
                </c:spPr>
                <c:marker>
                  <c:symbol val="none"/>
                </c:marker>
                <c:cat>
                  <c:strRef>
                    <c:extLst xmlns:c15="http://schemas.microsoft.com/office/drawing/2012/chart">
                      <c:ext xmlns:c15="http://schemas.microsoft.com/office/drawing/2012/chart" uri="{02D57815-91ED-43cb-92C2-25804820EDAC}">
                        <c15:formulaRef>
                          <c15:sqref>'Bldg Energy Codes'!$A$2:$A$23</c15:sqref>
                        </c15:formulaRef>
                      </c:ext>
                    </c:extLst>
                    <c:strCache>
                      <c:ptCount val="22"/>
                      <c:pt idx="0">
                        <c:v>Year</c:v>
                      </c:pt>
                      <c:pt idx="1">
                        <c:v>1992</c:v>
                      </c:pt>
                      <c:pt idx="2">
                        <c:v>1993</c:v>
                      </c:pt>
                      <c:pt idx="3">
                        <c:v>1994</c:v>
                      </c:pt>
                      <c:pt idx="4">
                        <c:v>1995</c:v>
                      </c:pt>
                      <c:pt idx="5">
                        <c:v>1996</c:v>
                      </c:pt>
                      <c:pt idx="6">
                        <c:v>1997</c:v>
                      </c:pt>
                      <c:pt idx="7">
                        <c:v>1998</c:v>
                      </c:pt>
                      <c:pt idx="8">
                        <c:v>1999</c:v>
                      </c:pt>
                      <c:pt idx="9">
                        <c:v>2000</c:v>
                      </c:pt>
                      <c:pt idx="10">
                        <c:v>2001</c:v>
                      </c:pt>
                      <c:pt idx="11">
                        <c:v>2002</c:v>
                      </c:pt>
                      <c:pt idx="12">
                        <c:v>2003</c:v>
                      </c:pt>
                      <c:pt idx="13">
                        <c:v>2004</c:v>
                      </c:pt>
                      <c:pt idx="14">
                        <c:v>2005</c:v>
                      </c:pt>
                      <c:pt idx="15">
                        <c:v>2006</c:v>
                      </c:pt>
                      <c:pt idx="16">
                        <c:v>2007</c:v>
                      </c:pt>
                      <c:pt idx="17">
                        <c:v>2008</c:v>
                      </c:pt>
                      <c:pt idx="18">
                        <c:v>2009</c:v>
                      </c:pt>
                      <c:pt idx="19">
                        <c:v>2010</c:v>
                      </c:pt>
                      <c:pt idx="20">
                        <c:v>2011</c:v>
                      </c:pt>
                      <c:pt idx="21">
                        <c:v>2012</c:v>
                      </c:pt>
                    </c:strCache>
                  </c:strRef>
                </c:cat>
                <c:val>
                  <c:numRef>
                    <c:extLst xmlns:c15="http://schemas.microsoft.com/office/drawing/2012/chart">
                      <c:ext xmlns:c15="http://schemas.microsoft.com/office/drawing/2012/chart" uri="{02D57815-91ED-43cb-92C2-25804820EDAC}">
                        <c15:formulaRef>
                          <c15:sqref>'Bldg Energy Codes'!$G$2:$G$23</c15:sqref>
                        </c15:formulaRef>
                      </c:ext>
                    </c:extLst>
                    <c:numCache>
                      <c:formatCode>0.0</c:formatCode>
                      <c:ptCount val="22"/>
                      <c:pt idx="0" formatCode="General">
                        <c:v>0</c:v>
                      </c:pt>
                      <c:pt idx="1">
                        <c:v>3.9142114913316393</c:v>
                      </c:pt>
                      <c:pt idx="2">
                        <c:v>5.4041479531083194</c:v>
                      </c:pt>
                      <c:pt idx="3">
                        <c:v>8.9153870954150989</c:v>
                      </c:pt>
                      <c:pt idx="4">
                        <c:v>9.5165273036311291</c:v>
                      </c:pt>
                      <c:pt idx="5">
                        <c:v>11.419474052423524</c:v>
                      </c:pt>
                      <c:pt idx="6">
                        <c:v>11.151355969060681</c:v>
                      </c:pt>
                      <c:pt idx="7">
                        <c:v>11.438057170541526</c:v>
                      </c:pt>
                      <c:pt idx="8">
                        <c:v>11.839449285768822</c:v>
                      </c:pt>
                      <c:pt idx="9">
                        <c:v>11.222660287112504</c:v>
                      </c:pt>
                      <c:pt idx="10">
                        <c:v>12.286329747844349</c:v>
                      </c:pt>
                      <c:pt idx="11">
                        <c:v>9.5289722233283101</c:v>
                      </c:pt>
                      <c:pt idx="12">
                        <c:v>9.7806344952184787</c:v>
                      </c:pt>
                      <c:pt idx="13">
                        <c:v>10.462086286755081</c:v>
                      </c:pt>
                      <c:pt idx="14">
                        <c:v>9.8880201416380373</c:v>
                      </c:pt>
                      <c:pt idx="15">
                        <c:v>14.5466390074873</c:v>
                      </c:pt>
                      <c:pt idx="16">
                        <c:v>13.666955041170269</c:v>
                      </c:pt>
                      <c:pt idx="17">
                        <c:v>18.602193738011238</c:v>
                      </c:pt>
                      <c:pt idx="18">
                        <c:v>18.313665888623291</c:v>
                      </c:pt>
                      <c:pt idx="19">
                        <c:v>15.968089731907611</c:v>
                      </c:pt>
                      <c:pt idx="20">
                        <c:v>17.978226779681023</c:v>
                      </c:pt>
                      <c:pt idx="21">
                        <c:v>43.706307967422902</c:v>
                      </c:pt>
                    </c:numCache>
                  </c:numRef>
                </c:val>
                <c:smooth val="0"/>
              </c15:ser>
            </c15:filteredLineSeries>
            <c15:filteredLineSeries>
              <c15:ser>
                <c:idx val="6"/>
                <c:order val="6"/>
                <c:tx>
                  <c:strRef>
                    <c:extLst xmlns:c15="http://schemas.microsoft.com/office/drawing/2012/chart">
                      <c:ext xmlns:c15="http://schemas.microsoft.com/office/drawing/2012/chart" uri="{02D57815-91ED-43cb-92C2-25804820EDAC}">
                        <c15:formulaRef>
                          <c15:sqref>'Bldg Energy Codes'!$H$1</c15:sqref>
                        </c15:formulaRef>
                      </c:ext>
                    </c:extLst>
                    <c:strCache>
                      <c:ptCount val="1"/>
                      <c:pt idx="0">
                        <c:v>Retail Sales (EIA-826)</c:v>
                      </c:pt>
                    </c:strCache>
                  </c:strRef>
                </c:tx>
                <c:spPr>
                  <a:ln w="28575" cap="rnd">
                    <a:solidFill>
                      <a:schemeClr val="accent1">
                        <a:lumMod val="60000"/>
                      </a:schemeClr>
                    </a:solidFill>
                    <a:round/>
                  </a:ln>
                  <a:effectLst/>
                </c:spPr>
                <c:marker>
                  <c:symbol val="none"/>
                </c:marker>
                <c:cat>
                  <c:strRef>
                    <c:extLst xmlns:c15="http://schemas.microsoft.com/office/drawing/2012/chart">
                      <c:ext xmlns:c15="http://schemas.microsoft.com/office/drawing/2012/chart" uri="{02D57815-91ED-43cb-92C2-25804820EDAC}">
                        <c15:formulaRef>
                          <c15:sqref>'Bldg Energy Codes'!$A$2:$A$23</c15:sqref>
                        </c15:formulaRef>
                      </c:ext>
                    </c:extLst>
                    <c:strCache>
                      <c:ptCount val="22"/>
                      <c:pt idx="0">
                        <c:v>Year</c:v>
                      </c:pt>
                      <c:pt idx="1">
                        <c:v>1992</c:v>
                      </c:pt>
                      <c:pt idx="2">
                        <c:v>1993</c:v>
                      </c:pt>
                      <c:pt idx="3">
                        <c:v>1994</c:v>
                      </c:pt>
                      <c:pt idx="4">
                        <c:v>1995</c:v>
                      </c:pt>
                      <c:pt idx="5">
                        <c:v>1996</c:v>
                      </c:pt>
                      <c:pt idx="6">
                        <c:v>1997</c:v>
                      </c:pt>
                      <c:pt idx="7">
                        <c:v>1998</c:v>
                      </c:pt>
                      <c:pt idx="8">
                        <c:v>1999</c:v>
                      </c:pt>
                      <c:pt idx="9">
                        <c:v>2000</c:v>
                      </c:pt>
                      <c:pt idx="10">
                        <c:v>2001</c:v>
                      </c:pt>
                      <c:pt idx="11">
                        <c:v>2002</c:v>
                      </c:pt>
                      <c:pt idx="12">
                        <c:v>2003</c:v>
                      </c:pt>
                      <c:pt idx="13">
                        <c:v>2004</c:v>
                      </c:pt>
                      <c:pt idx="14">
                        <c:v>2005</c:v>
                      </c:pt>
                      <c:pt idx="15">
                        <c:v>2006</c:v>
                      </c:pt>
                      <c:pt idx="16">
                        <c:v>2007</c:v>
                      </c:pt>
                      <c:pt idx="17">
                        <c:v>2008</c:v>
                      </c:pt>
                      <c:pt idx="18">
                        <c:v>2009</c:v>
                      </c:pt>
                      <c:pt idx="19">
                        <c:v>2010</c:v>
                      </c:pt>
                      <c:pt idx="20">
                        <c:v>2011</c:v>
                      </c:pt>
                      <c:pt idx="21">
                        <c:v>2012</c:v>
                      </c:pt>
                    </c:strCache>
                  </c:strRef>
                </c:cat>
                <c:val>
                  <c:numRef>
                    <c:extLst xmlns:c15="http://schemas.microsoft.com/office/drawing/2012/chart">
                      <c:ext xmlns:c15="http://schemas.microsoft.com/office/drawing/2012/chart" uri="{02D57815-91ED-43cb-92C2-25804820EDAC}">
                        <c15:formulaRef>
                          <c15:sqref>'Bldg Energy Codes'!$H$2:$H$23</c15:sqref>
                        </c15:formulaRef>
                      </c:ext>
                    </c:extLst>
                    <c:numCache>
                      <c:formatCode>0.0</c:formatCode>
                      <c:ptCount val="22"/>
                      <c:pt idx="0" formatCode="General">
                        <c:v>0</c:v>
                      </c:pt>
                      <c:pt idx="1">
                        <c:v>2763365.446</c:v>
                      </c:pt>
                      <c:pt idx="2">
                        <c:v>2861462.34</c:v>
                      </c:pt>
                      <c:pt idx="3">
                        <c:v>2934562.8640000001</c:v>
                      </c:pt>
                      <c:pt idx="4">
                        <c:v>3013286.5890000002</c:v>
                      </c:pt>
                      <c:pt idx="5">
                        <c:v>3101127.0249999999</c:v>
                      </c:pt>
                      <c:pt idx="6">
                        <c:v>3145610.4249999998</c:v>
                      </c:pt>
                      <c:pt idx="7">
                        <c:v>3264230.7510000002</c:v>
                      </c:pt>
                      <c:pt idx="8">
                        <c:v>3312087.08</c:v>
                      </c:pt>
                      <c:pt idx="9">
                        <c:v>3421414.2680000002</c:v>
                      </c:pt>
                      <c:pt idx="10">
                        <c:v>3394458.1039999998</c:v>
                      </c:pt>
                      <c:pt idx="11">
                        <c:v>3465466.0109999999</c:v>
                      </c:pt>
                      <c:pt idx="12">
                        <c:v>3493734.486</c:v>
                      </c:pt>
                      <c:pt idx="13">
                        <c:v>3547479.483</c:v>
                      </c:pt>
                      <c:pt idx="14">
                        <c:v>3660968.5129999998</c:v>
                      </c:pt>
                      <c:pt idx="15">
                        <c:v>3669918.84</c:v>
                      </c:pt>
                      <c:pt idx="16">
                        <c:v>3764560.7119999998</c:v>
                      </c:pt>
                      <c:pt idx="17">
                        <c:v>3732962.18</c:v>
                      </c:pt>
                      <c:pt idx="18">
                        <c:v>3596864.8659999999</c:v>
                      </c:pt>
                      <c:pt idx="19">
                        <c:v>3754493.0529999998</c:v>
                      </c:pt>
                      <c:pt idx="20">
                        <c:v>3749846.18</c:v>
                      </c:pt>
                      <c:pt idx="21">
                        <c:v>3694649.7859999998</c:v>
                      </c:pt>
                    </c:numCache>
                  </c:numRef>
                </c:val>
                <c:smooth val="0"/>
              </c15:ser>
            </c15:filteredLineSeries>
            <c15:filteredLineSeries>
              <c15:ser>
                <c:idx val="7"/>
                <c:order val="7"/>
                <c:tx>
                  <c:strRef>
                    <c:extLst xmlns:c15="http://schemas.microsoft.com/office/drawing/2012/chart">
                      <c:ext xmlns:c15="http://schemas.microsoft.com/office/drawing/2012/chart" uri="{02D57815-91ED-43cb-92C2-25804820EDAC}">
                        <c15:formulaRef>
                          <c15:sqref>'Bldg Energy Codes'!$I$1</c15:sqref>
                        </c15:formulaRef>
                      </c:ext>
                    </c:extLst>
                    <c:strCache>
                      <c:ptCount val="1"/>
                      <c:pt idx="0">
                        <c:v>Retail Sales (EIA-826)</c:v>
                      </c:pt>
                    </c:strCache>
                  </c:strRef>
                </c:tx>
                <c:spPr>
                  <a:ln w="28575" cap="rnd">
                    <a:solidFill>
                      <a:schemeClr val="accent2">
                        <a:lumMod val="60000"/>
                      </a:schemeClr>
                    </a:solidFill>
                    <a:round/>
                  </a:ln>
                  <a:effectLst/>
                </c:spPr>
                <c:marker>
                  <c:symbol val="none"/>
                </c:marker>
                <c:cat>
                  <c:strRef>
                    <c:extLst xmlns:c15="http://schemas.microsoft.com/office/drawing/2012/chart">
                      <c:ext xmlns:c15="http://schemas.microsoft.com/office/drawing/2012/chart" uri="{02D57815-91ED-43cb-92C2-25804820EDAC}">
                        <c15:formulaRef>
                          <c15:sqref>'Bldg Energy Codes'!$A$2:$A$23</c15:sqref>
                        </c15:formulaRef>
                      </c:ext>
                    </c:extLst>
                    <c:strCache>
                      <c:ptCount val="22"/>
                      <c:pt idx="0">
                        <c:v>Year</c:v>
                      </c:pt>
                      <c:pt idx="1">
                        <c:v>1992</c:v>
                      </c:pt>
                      <c:pt idx="2">
                        <c:v>1993</c:v>
                      </c:pt>
                      <c:pt idx="3">
                        <c:v>1994</c:v>
                      </c:pt>
                      <c:pt idx="4">
                        <c:v>1995</c:v>
                      </c:pt>
                      <c:pt idx="5">
                        <c:v>1996</c:v>
                      </c:pt>
                      <c:pt idx="6">
                        <c:v>1997</c:v>
                      </c:pt>
                      <c:pt idx="7">
                        <c:v>1998</c:v>
                      </c:pt>
                      <c:pt idx="8">
                        <c:v>1999</c:v>
                      </c:pt>
                      <c:pt idx="9">
                        <c:v>2000</c:v>
                      </c:pt>
                      <c:pt idx="10">
                        <c:v>2001</c:v>
                      </c:pt>
                      <c:pt idx="11">
                        <c:v>2002</c:v>
                      </c:pt>
                      <c:pt idx="12">
                        <c:v>2003</c:v>
                      </c:pt>
                      <c:pt idx="13">
                        <c:v>2004</c:v>
                      </c:pt>
                      <c:pt idx="14">
                        <c:v>2005</c:v>
                      </c:pt>
                      <c:pt idx="15">
                        <c:v>2006</c:v>
                      </c:pt>
                      <c:pt idx="16">
                        <c:v>2007</c:v>
                      </c:pt>
                      <c:pt idx="17">
                        <c:v>2008</c:v>
                      </c:pt>
                      <c:pt idx="18">
                        <c:v>2009</c:v>
                      </c:pt>
                      <c:pt idx="19">
                        <c:v>2010</c:v>
                      </c:pt>
                      <c:pt idx="20">
                        <c:v>2011</c:v>
                      </c:pt>
                      <c:pt idx="21">
                        <c:v>2012</c:v>
                      </c:pt>
                    </c:strCache>
                  </c:strRef>
                </c:cat>
                <c:val>
                  <c:numRef>
                    <c:extLst xmlns:c15="http://schemas.microsoft.com/office/drawing/2012/chart">
                      <c:ext xmlns:c15="http://schemas.microsoft.com/office/drawing/2012/chart" uri="{02D57815-91ED-43cb-92C2-25804820EDAC}">
                        <c15:formulaRef>
                          <c15:sqref>'Bldg Energy Codes'!$I$2:$I$23</c15:sqref>
                        </c15:formulaRef>
                      </c:ext>
                    </c:extLst>
                    <c:numCache>
                      <c:formatCode>0.0</c:formatCode>
                      <c:ptCount val="22"/>
                      <c:pt idx="0" formatCode="General">
                        <c:v>0</c:v>
                      </c:pt>
                      <c:pt idx="1">
                        <c:v>2763.3654459999998</c:v>
                      </c:pt>
                      <c:pt idx="2">
                        <c:v>2861.46234</c:v>
                      </c:pt>
                      <c:pt idx="3">
                        <c:v>2934.562864</c:v>
                      </c:pt>
                      <c:pt idx="4">
                        <c:v>3013.2865890000003</c:v>
                      </c:pt>
                      <c:pt idx="5">
                        <c:v>3101.1270249999998</c:v>
                      </c:pt>
                      <c:pt idx="6">
                        <c:v>3145.6104249999999</c:v>
                      </c:pt>
                      <c:pt idx="7">
                        <c:v>3264.2307510000001</c:v>
                      </c:pt>
                      <c:pt idx="8">
                        <c:v>3312.0870800000002</c:v>
                      </c:pt>
                      <c:pt idx="9">
                        <c:v>3421.414268</c:v>
                      </c:pt>
                      <c:pt idx="10">
                        <c:v>3394.4581039999998</c:v>
                      </c:pt>
                      <c:pt idx="11">
                        <c:v>3465.466011</c:v>
                      </c:pt>
                      <c:pt idx="12">
                        <c:v>3493.7344859999998</c:v>
                      </c:pt>
                      <c:pt idx="13">
                        <c:v>3547.4794830000001</c:v>
                      </c:pt>
                      <c:pt idx="14">
                        <c:v>3660.9685129999998</c:v>
                      </c:pt>
                      <c:pt idx="15">
                        <c:v>3669.9188399999998</c:v>
                      </c:pt>
                      <c:pt idx="16">
                        <c:v>3764.560712</c:v>
                      </c:pt>
                      <c:pt idx="17">
                        <c:v>3732.96218</c:v>
                      </c:pt>
                      <c:pt idx="18">
                        <c:v>3596.8648659999999</c:v>
                      </c:pt>
                      <c:pt idx="19">
                        <c:v>3754.4930529999997</c:v>
                      </c:pt>
                      <c:pt idx="20">
                        <c:v>3749.84618</c:v>
                      </c:pt>
                      <c:pt idx="21">
                        <c:v>3694.6497859999999</c:v>
                      </c:pt>
                    </c:numCache>
                  </c:numRef>
                </c:val>
                <c:smooth val="0"/>
              </c15:ser>
            </c15:filteredLineSeries>
            <c15:filteredLineSeries>
              <c15:ser>
                <c:idx val="8"/>
                <c:order val="8"/>
                <c:tx>
                  <c:strRef>
                    <c:extLst xmlns:c15="http://schemas.microsoft.com/office/drawing/2012/chart">
                      <c:ext xmlns:c15="http://schemas.microsoft.com/office/drawing/2012/chart" uri="{02D57815-91ED-43cb-92C2-25804820EDAC}">
                        <c15:formulaRef>
                          <c15:sqref>'Bldg Energy Codes'!$J$1</c15:sqref>
                        </c15:formulaRef>
                      </c:ext>
                    </c:extLst>
                    <c:strCache>
                      <c:ptCount val="1"/>
                      <c:pt idx="0">
                        <c:v>Retail Electricity Sales Plus BEC Savings</c:v>
                      </c:pt>
                    </c:strCache>
                  </c:strRef>
                </c:tx>
                <c:spPr>
                  <a:ln w="28575" cap="rnd">
                    <a:solidFill>
                      <a:schemeClr val="accent3">
                        <a:lumMod val="60000"/>
                      </a:schemeClr>
                    </a:solidFill>
                    <a:round/>
                  </a:ln>
                  <a:effectLst/>
                </c:spPr>
                <c:marker>
                  <c:symbol val="none"/>
                </c:marker>
                <c:cat>
                  <c:strRef>
                    <c:extLst xmlns:c15="http://schemas.microsoft.com/office/drawing/2012/chart">
                      <c:ext xmlns:c15="http://schemas.microsoft.com/office/drawing/2012/chart" uri="{02D57815-91ED-43cb-92C2-25804820EDAC}">
                        <c15:formulaRef>
                          <c15:sqref>'Bldg Energy Codes'!$A$2:$A$23</c15:sqref>
                        </c15:formulaRef>
                      </c:ext>
                    </c:extLst>
                    <c:strCache>
                      <c:ptCount val="22"/>
                      <c:pt idx="0">
                        <c:v>Year</c:v>
                      </c:pt>
                      <c:pt idx="1">
                        <c:v>1992</c:v>
                      </c:pt>
                      <c:pt idx="2">
                        <c:v>1993</c:v>
                      </c:pt>
                      <c:pt idx="3">
                        <c:v>1994</c:v>
                      </c:pt>
                      <c:pt idx="4">
                        <c:v>1995</c:v>
                      </c:pt>
                      <c:pt idx="5">
                        <c:v>1996</c:v>
                      </c:pt>
                      <c:pt idx="6">
                        <c:v>1997</c:v>
                      </c:pt>
                      <c:pt idx="7">
                        <c:v>1998</c:v>
                      </c:pt>
                      <c:pt idx="8">
                        <c:v>1999</c:v>
                      </c:pt>
                      <c:pt idx="9">
                        <c:v>2000</c:v>
                      </c:pt>
                      <c:pt idx="10">
                        <c:v>2001</c:v>
                      </c:pt>
                      <c:pt idx="11">
                        <c:v>2002</c:v>
                      </c:pt>
                      <c:pt idx="12">
                        <c:v>2003</c:v>
                      </c:pt>
                      <c:pt idx="13">
                        <c:v>2004</c:v>
                      </c:pt>
                      <c:pt idx="14">
                        <c:v>2005</c:v>
                      </c:pt>
                      <c:pt idx="15">
                        <c:v>2006</c:v>
                      </c:pt>
                      <c:pt idx="16">
                        <c:v>2007</c:v>
                      </c:pt>
                      <c:pt idx="17">
                        <c:v>2008</c:v>
                      </c:pt>
                      <c:pt idx="18">
                        <c:v>2009</c:v>
                      </c:pt>
                      <c:pt idx="19">
                        <c:v>2010</c:v>
                      </c:pt>
                      <c:pt idx="20">
                        <c:v>2011</c:v>
                      </c:pt>
                      <c:pt idx="21">
                        <c:v>2012</c:v>
                      </c:pt>
                    </c:strCache>
                  </c:strRef>
                </c:cat>
                <c:val>
                  <c:numRef>
                    <c:extLst xmlns:c15="http://schemas.microsoft.com/office/drawing/2012/chart">
                      <c:ext xmlns:c15="http://schemas.microsoft.com/office/drawing/2012/chart" uri="{02D57815-91ED-43cb-92C2-25804820EDAC}">
                        <c15:formulaRef>
                          <c15:sqref>'Bldg Energy Codes'!$J$2:$J$23</c15:sqref>
                        </c15:formulaRef>
                      </c:ext>
                    </c:extLst>
                    <c:numCache>
                      <c:formatCode>0.0</c:formatCode>
                      <c:ptCount val="22"/>
                      <c:pt idx="0" formatCode="General">
                        <c:v>0</c:v>
                      </c:pt>
                      <c:pt idx="1">
                        <c:v>2766.1288114459999</c:v>
                      </c:pt>
                      <c:pt idx="2">
                        <c:v>2864.3238023399999</c:v>
                      </c:pt>
                      <c:pt idx="3">
                        <c:v>2937.4974268639999</c:v>
                      </c:pt>
                      <c:pt idx="4">
                        <c:v>3016.2998755889998</c:v>
                      </c:pt>
                      <c:pt idx="5">
                        <c:v>3104.2281520249999</c:v>
                      </c:pt>
                      <c:pt idx="6">
                        <c:v>3148.7560354249999</c:v>
                      </c:pt>
                      <c:pt idx="7">
                        <c:v>3267.4949817510001</c:v>
                      </c:pt>
                      <c:pt idx="8">
                        <c:v>3315.3991670800001</c:v>
                      </c:pt>
                      <c:pt idx="9">
                        <c:v>3424.8356822680003</c:v>
                      </c:pt>
                      <c:pt idx="10">
                        <c:v>3397.8525621039998</c:v>
                      </c:pt>
                      <c:pt idx="11">
                        <c:v>3468.931477011</c:v>
                      </c:pt>
                      <c:pt idx="12">
                        <c:v>3497.2282204860003</c:v>
                      </c:pt>
                      <c:pt idx="13">
                        <c:v>3551.0269624829998</c:v>
                      </c:pt>
                      <c:pt idx="14">
                        <c:v>3664.6294815129995</c:v>
                      </c:pt>
                      <c:pt idx="15">
                        <c:v>3673.5887588399996</c:v>
                      </c:pt>
                      <c:pt idx="16">
                        <c:v>3768.3252727119998</c:v>
                      </c:pt>
                      <c:pt idx="17">
                        <c:v>3736.6951421799999</c:v>
                      </c:pt>
                      <c:pt idx="18">
                        <c:v>3600.4617308659999</c:v>
                      </c:pt>
                      <c:pt idx="19">
                        <c:v>3758.247546053</c:v>
                      </c:pt>
                      <c:pt idx="20">
                        <c:v>3753.5960261800001</c:v>
                      </c:pt>
                      <c:pt idx="21">
                        <c:v>3698.3444357859998</c:v>
                      </c:pt>
                    </c:numCache>
                  </c:numRef>
                </c:val>
                <c:smooth val="0"/>
              </c15:ser>
            </c15:filteredLineSeries>
            <c15:filteredLineSeries>
              <c15:ser>
                <c:idx val="9"/>
                <c:order val="9"/>
                <c:tx>
                  <c:strRef>
                    <c:extLst xmlns:c15="http://schemas.microsoft.com/office/drawing/2012/chart">
                      <c:ext xmlns:c15="http://schemas.microsoft.com/office/drawing/2012/chart" uri="{02D57815-91ED-43cb-92C2-25804820EDAC}">
                        <c15:formulaRef>
                          <c15:sqref>'Bldg Energy Codes'!$K$1</c15:sqref>
                        </c15:formulaRef>
                      </c:ext>
                    </c:extLst>
                    <c:strCache>
                      <c:ptCount val="1"/>
                      <c:pt idx="0">
                        <c:v>Retail Electricity Sales Plus BEC and End-Use Standards Savings</c:v>
                      </c:pt>
                    </c:strCache>
                  </c:strRef>
                </c:tx>
                <c:spPr>
                  <a:ln w="28575" cap="rnd">
                    <a:solidFill>
                      <a:schemeClr val="accent4">
                        <a:lumMod val="60000"/>
                      </a:schemeClr>
                    </a:solidFill>
                    <a:round/>
                  </a:ln>
                  <a:effectLst/>
                </c:spPr>
                <c:marker>
                  <c:symbol val="none"/>
                </c:marker>
                <c:cat>
                  <c:strRef>
                    <c:extLst xmlns:c15="http://schemas.microsoft.com/office/drawing/2012/chart">
                      <c:ext xmlns:c15="http://schemas.microsoft.com/office/drawing/2012/chart" uri="{02D57815-91ED-43cb-92C2-25804820EDAC}">
                        <c15:formulaRef>
                          <c15:sqref>'Bldg Energy Codes'!$A$2:$A$23</c15:sqref>
                        </c15:formulaRef>
                      </c:ext>
                    </c:extLst>
                    <c:strCache>
                      <c:ptCount val="22"/>
                      <c:pt idx="0">
                        <c:v>Year</c:v>
                      </c:pt>
                      <c:pt idx="1">
                        <c:v>1992</c:v>
                      </c:pt>
                      <c:pt idx="2">
                        <c:v>1993</c:v>
                      </c:pt>
                      <c:pt idx="3">
                        <c:v>1994</c:v>
                      </c:pt>
                      <c:pt idx="4">
                        <c:v>1995</c:v>
                      </c:pt>
                      <c:pt idx="5">
                        <c:v>1996</c:v>
                      </c:pt>
                      <c:pt idx="6">
                        <c:v>1997</c:v>
                      </c:pt>
                      <c:pt idx="7">
                        <c:v>1998</c:v>
                      </c:pt>
                      <c:pt idx="8">
                        <c:v>1999</c:v>
                      </c:pt>
                      <c:pt idx="9">
                        <c:v>2000</c:v>
                      </c:pt>
                      <c:pt idx="10">
                        <c:v>2001</c:v>
                      </c:pt>
                      <c:pt idx="11">
                        <c:v>2002</c:v>
                      </c:pt>
                      <c:pt idx="12">
                        <c:v>2003</c:v>
                      </c:pt>
                      <c:pt idx="13">
                        <c:v>2004</c:v>
                      </c:pt>
                      <c:pt idx="14">
                        <c:v>2005</c:v>
                      </c:pt>
                      <c:pt idx="15">
                        <c:v>2006</c:v>
                      </c:pt>
                      <c:pt idx="16">
                        <c:v>2007</c:v>
                      </c:pt>
                      <c:pt idx="17">
                        <c:v>2008</c:v>
                      </c:pt>
                      <c:pt idx="18">
                        <c:v>2009</c:v>
                      </c:pt>
                      <c:pt idx="19">
                        <c:v>2010</c:v>
                      </c:pt>
                      <c:pt idx="20">
                        <c:v>2011</c:v>
                      </c:pt>
                      <c:pt idx="21">
                        <c:v>2012</c:v>
                      </c:pt>
                    </c:strCache>
                  </c:strRef>
                </c:cat>
                <c:val>
                  <c:numRef>
                    <c:extLst xmlns:c15="http://schemas.microsoft.com/office/drawing/2012/chart">
                      <c:ext xmlns:c15="http://schemas.microsoft.com/office/drawing/2012/chart" uri="{02D57815-91ED-43cb-92C2-25804820EDAC}">
                        <c15:formulaRef>
                          <c15:sqref>'Bldg Energy Codes'!$K$2:$K$23</c15:sqref>
                        </c15:formulaRef>
                      </c:ext>
                    </c:extLst>
                    <c:numCache>
                      <c:formatCode>0.0</c:formatCode>
                      <c:ptCount val="22"/>
                      <c:pt idx="0" formatCode="General">
                        <c:v>0</c:v>
                      </c:pt>
                      <c:pt idx="1">
                        <c:v>2770.0430229373314</c:v>
                      </c:pt>
                      <c:pt idx="2">
                        <c:v>2869.7279502931083</c:v>
                      </c:pt>
                      <c:pt idx="3">
                        <c:v>2946.412813959415</c:v>
                      </c:pt>
                      <c:pt idx="4">
                        <c:v>3025.8164028926308</c:v>
                      </c:pt>
                      <c:pt idx="5">
                        <c:v>3115.6476260774234</c:v>
                      </c:pt>
                      <c:pt idx="6">
                        <c:v>3159.9073913940606</c:v>
                      </c:pt>
                      <c:pt idx="7">
                        <c:v>3278.9330389215415</c:v>
                      </c:pt>
                      <c:pt idx="8">
                        <c:v>3327.2386163657688</c:v>
                      </c:pt>
                      <c:pt idx="9">
                        <c:v>3436.0583425551126</c:v>
                      </c:pt>
                      <c:pt idx="10">
                        <c:v>3410.1388918518442</c:v>
                      </c:pt>
                      <c:pt idx="11">
                        <c:v>3478.4604492343283</c:v>
                      </c:pt>
                      <c:pt idx="12">
                        <c:v>3507.008854981219</c:v>
                      </c:pt>
                      <c:pt idx="13">
                        <c:v>3561.4890487697548</c:v>
                      </c:pt>
                      <c:pt idx="14">
                        <c:v>3674.5175016546377</c:v>
                      </c:pt>
                      <c:pt idx="15">
                        <c:v>3688.1353978474867</c:v>
                      </c:pt>
                      <c:pt idx="16">
                        <c:v>3781.99222775317</c:v>
                      </c:pt>
                      <c:pt idx="17">
                        <c:v>3755.2973359180114</c:v>
                      </c:pt>
                      <c:pt idx="18">
                        <c:v>3618.7753967546232</c:v>
                      </c:pt>
                      <c:pt idx="19">
                        <c:v>3774.2156357849076</c:v>
                      </c:pt>
                      <c:pt idx="20">
                        <c:v>3771.574252959681</c:v>
                      </c:pt>
                      <c:pt idx="21">
                        <c:v>3742.0507437534229</c:v>
                      </c:pt>
                    </c:numCache>
                  </c:numRef>
                </c:val>
                <c:smooth val="0"/>
              </c15:ser>
            </c15:filteredLineSeries>
            <c15:filteredLineSeries>
              <c15:ser>
                <c:idx val="10"/>
                <c:order val="10"/>
                <c:tx>
                  <c:strRef>
                    <c:extLst xmlns:c15="http://schemas.microsoft.com/office/drawing/2012/chart">
                      <c:ext xmlns:c15="http://schemas.microsoft.com/office/drawing/2012/chart" uri="{02D57815-91ED-43cb-92C2-25804820EDAC}">
                        <c15:formulaRef>
                          <c15:sqref>'Bldg Energy Codes'!$L$1</c15:sqref>
                        </c15:formulaRef>
                      </c:ext>
                    </c:extLst>
                    <c:strCache>
                      <c:ptCount val="1"/>
                      <c:pt idx="0">
                        <c:v>Total Estimated BEC Electricity Savings as % of Retail Sales Plus BEC Savings</c:v>
                      </c:pt>
                    </c:strCache>
                  </c:strRef>
                </c:tx>
                <c:spPr>
                  <a:ln w="28575" cap="rnd">
                    <a:solidFill>
                      <a:schemeClr val="accent5">
                        <a:lumMod val="60000"/>
                      </a:schemeClr>
                    </a:solidFill>
                    <a:round/>
                  </a:ln>
                  <a:effectLst/>
                </c:spPr>
                <c:marker>
                  <c:symbol val="none"/>
                </c:marker>
                <c:cat>
                  <c:strRef>
                    <c:extLst xmlns:c15="http://schemas.microsoft.com/office/drawing/2012/chart">
                      <c:ext xmlns:c15="http://schemas.microsoft.com/office/drawing/2012/chart" uri="{02D57815-91ED-43cb-92C2-25804820EDAC}">
                        <c15:formulaRef>
                          <c15:sqref>'Bldg Energy Codes'!$A$2:$A$23</c15:sqref>
                        </c15:formulaRef>
                      </c:ext>
                    </c:extLst>
                    <c:strCache>
                      <c:ptCount val="22"/>
                      <c:pt idx="0">
                        <c:v>Year</c:v>
                      </c:pt>
                      <c:pt idx="1">
                        <c:v>1992</c:v>
                      </c:pt>
                      <c:pt idx="2">
                        <c:v>1993</c:v>
                      </c:pt>
                      <c:pt idx="3">
                        <c:v>1994</c:v>
                      </c:pt>
                      <c:pt idx="4">
                        <c:v>1995</c:v>
                      </c:pt>
                      <c:pt idx="5">
                        <c:v>1996</c:v>
                      </c:pt>
                      <c:pt idx="6">
                        <c:v>1997</c:v>
                      </c:pt>
                      <c:pt idx="7">
                        <c:v>1998</c:v>
                      </c:pt>
                      <c:pt idx="8">
                        <c:v>1999</c:v>
                      </c:pt>
                      <c:pt idx="9">
                        <c:v>2000</c:v>
                      </c:pt>
                      <c:pt idx="10">
                        <c:v>2001</c:v>
                      </c:pt>
                      <c:pt idx="11">
                        <c:v>2002</c:v>
                      </c:pt>
                      <c:pt idx="12">
                        <c:v>2003</c:v>
                      </c:pt>
                      <c:pt idx="13">
                        <c:v>2004</c:v>
                      </c:pt>
                      <c:pt idx="14">
                        <c:v>2005</c:v>
                      </c:pt>
                      <c:pt idx="15">
                        <c:v>2006</c:v>
                      </c:pt>
                      <c:pt idx="16">
                        <c:v>2007</c:v>
                      </c:pt>
                      <c:pt idx="17">
                        <c:v>2008</c:v>
                      </c:pt>
                      <c:pt idx="18">
                        <c:v>2009</c:v>
                      </c:pt>
                      <c:pt idx="19">
                        <c:v>2010</c:v>
                      </c:pt>
                      <c:pt idx="20">
                        <c:v>2011</c:v>
                      </c:pt>
                      <c:pt idx="21">
                        <c:v>2012</c:v>
                      </c:pt>
                    </c:strCache>
                  </c:strRef>
                </c:cat>
                <c:val>
                  <c:numRef>
                    <c:extLst xmlns:c15="http://schemas.microsoft.com/office/drawing/2012/chart">
                      <c:ext xmlns:c15="http://schemas.microsoft.com/office/drawing/2012/chart" uri="{02D57815-91ED-43cb-92C2-25804820EDAC}">
                        <c15:formulaRef>
                          <c15:sqref>'Bldg Energy Codes'!$L$2:$L$23</c15:sqref>
                        </c15:formulaRef>
                      </c:ext>
                    </c:extLst>
                    <c:numCache>
                      <c:formatCode>0.0%</c:formatCode>
                      <c:ptCount val="22"/>
                      <c:pt idx="0" formatCode="General">
                        <c:v>0</c:v>
                      </c:pt>
                      <c:pt idx="1">
                        <c:v>4.2320074745089182E-5</c:v>
                      </c:pt>
                      <c:pt idx="2">
                        <c:v>1.5114505287291589E-4</c:v>
                      </c:pt>
                      <c:pt idx="3">
                        <c:v>2.1683822727154451E-4</c:v>
                      </c:pt>
                      <c:pt idx="4">
                        <c:v>3.690246286973293E-4</c:v>
                      </c:pt>
                      <c:pt idx="5">
                        <c:v>6.1988343337501719E-4</c:v>
                      </c:pt>
                      <c:pt idx="6">
                        <c:v>9.181926012778003E-4</c:v>
                      </c:pt>
                      <c:pt idx="7">
                        <c:v>1.1369137335481576E-3</c:v>
                      </c:pt>
                      <c:pt idx="8">
                        <c:v>1.5511305704174957E-3</c:v>
                      </c:pt>
                      <c:pt idx="9">
                        <c:v>1.8440305401448741E-3</c:v>
                      </c:pt>
                      <c:pt idx="10">
                        <c:v>2.5326840608069197E-3</c:v>
                      </c:pt>
                      <c:pt idx="11">
                        <c:v>3.5386301199372833E-3</c:v>
                      </c:pt>
                      <c:pt idx="12">
                        <c:v>4.3454967584329917E-3</c:v>
                      </c:pt>
                      <c:pt idx="13">
                        <c:v>5.2664905570692063E-3</c:v>
                      </c:pt>
                      <c:pt idx="14">
                        <c:v>5.9020698987366461E-3</c:v>
                      </c:pt>
                      <c:pt idx="15">
                        <c:v>6.8338358691878189E-3</c:v>
                      </c:pt>
                      <c:pt idx="16">
                        <c:v>7.4391540152348402E-3</c:v>
                      </c:pt>
                      <c:pt idx="17">
                        <c:v>8.3504984094425038E-3</c:v>
                      </c:pt>
                      <c:pt idx="18">
                        <c:v>9.3134194004825463E-3</c:v>
                      </c:pt>
                      <c:pt idx="19">
                        <c:v>9.3957534027903911E-3</c:v>
                      </c:pt>
                      <c:pt idx="20">
                        <c:v>9.8685650402481791E-3</c:v>
                      </c:pt>
                      <c:pt idx="21">
                        <c:v>1.0651289406214792E-2</c:v>
                      </c:pt>
                    </c:numCache>
                  </c:numRef>
                </c:val>
                <c:smooth val="0"/>
              </c15:ser>
            </c15:filteredLineSeries>
          </c:ext>
        </c:extLst>
      </c:lineChart>
      <c:catAx>
        <c:axId val="96175232"/>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96176768"/>
        <c:crosses val="autoZero"/>
        <c:auto val="1"/>
        <c:lblAlgn val="ctr"/>
        <c:lblOffset val="100"/>
        <c:noMultiLvlLbl val="0"/>
      </c:catAx>
      <c:valAx>
        <c:axId val="96176768"/>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r>
                  <a:rPr lang="en-US" sz="1200"/>
                  <a:t>Total Electricity Savings as a Percent of Retail Sales (Withou C&amp;S)</a:t>
                </a:r>
              </a:p>
            </c:rich>
          </c:tx>
          <c:overlay val="0"/>
          <c:spPr>
            <a:noFill/>
            <a:ln>
              <a:noFill/>
            </a:ln>
            <a:effectLst/>
          </c:spPr>
        </c:title>
        <c:numFmt formatCode="0.0%" sourceLinked="0"/>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96175232"/>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legend>
    <c:plotVisOnly val="1"/>
    <c:dispBlanksAs val="zero"/>
    <c:showDLblsOverMax val="0"/>
  </c:chart>
  <c:spPr>
    <a:noFill/>
    <a:ln>
      <a:noFill/>
    </a:ln>
    <a:effectLst/>
  </c:spPr>
  <c:txPr>
    <a:bodyPr/>
    <a:lstStyle/>
    <a:p>
      <a:pPr>
        <a:defRPr/>
      </a:pPr>
      <a:endParaRPr lang="en-US"/>
    </a:p>
  </c:txPr>
  <c:externalData r:id="rId1">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7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ln w="9525" cap="flat" cmpd="sng" algn="ctr">
        <a:solidFill>
          <a:schemeClr val="tx1">
            <a:lumMod val="15000"/>
            <a:lumOff val="85000"/>
          </a:schemeClr>
        </a:solidFill>
        <a:round/>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drawings/drawing1.xml><?xml version="1.0" encoding="utf-8"?>
<c:userShapes xmlns:c="http://schemas.openxmlformats.org/drawingml/2006/chart">
  <cdr:relSizeAnchor xmlns:cdr="http://schemas.openxmlformats.org/drawingml/2006/chartDrawing">
    <cdr:from>
      <cdr:x>0.00962</cdr:x>
      <cdr:y>0.20313</cdr:y>
    </cdr:from>
    <cdr:to>
      <cdr:x>0.08462</cdr:x>
      <cdr:y>0.79334</cdr:y>
    </cdr:to>
    <cdr:sp macro="" textlink="">
      <cdr:nvSpPr>
        <cdr:cNvPr id="2" name="TextBox 1"/>
        <cdr:cNvSpPr txBox="1"/>
      </cdr:nvSpPr>
      <cdr:spPr>
        <a:xfrm xmlns:a="http://schemas.openxmlformats.org/drawingml/2006/main">
          <a:off x="76200" y="990600"/>
          <a:ext cx="594360" cy="2878361"/>
        </a:xfrm>
        <a:prstGeom xmlns:a="http://schemas.openxmlformats.org/drawingml/2006/main" prst="rect">
          <a:avLst/>
        </a:prstGeom>
      </cdr:spPr>
      <cdr:txBody>
        <a:bodyPr xmlns:a="http://schemas.openxmlformats.org/drawingml/2006/main" vertOverflow="clip" vert="vert270" wrap="square" rtlCol="0"/>
        <a:lstStyle xmlns:a="http://schemas.openxmlformats.org/drawingml/2006/main"/>
        <a:p xmlns:a="http://schemas.openxmlformats.org/drawingml/2006/main">
          <a:r>
            <a:rPr lang="en-US" sz="1400" b="1" dirty="0"/>
            <a:t>Annual Capacity Additions (GW)</a:t>
          </a:r>
        </a:p>
      </cdr:txBody>
    </cdr:sp>
  </cdr:relSizeAnchor>
</c:userShape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513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0338" y="0"/>
            <a:ext cx="3038475" cy="465138"/>
          </a:xfrm>
          <a:prstGeom prst="rect">
            <a:avLst/>
          </a:prstGeom>
        </p:spPr>
        <p:txBody>
          <a:bodyPr vert="horz" lIns="91440" tIns="45720" rIns="91440" bIns="45720" rtlCol="0"/>
          <a:lstStyle>
            <a:lvl1pPr algn="r">
              <a:defRPr sz="1200"/>
            </a:lvl1pPr>
          </a:lstStyle>
          <a:p>
            <a:fld id="{F9B075B4-F955-C04C-B83B-E81E33A78062}" type="datetimeFigureOut">
              <a:rPr lang="en-US" smtClean="0"/>
              <a:pPr/>
              <a:t>7/18/2014</a:t>
            </a:fld>
            <a:endParaRPr lang="en-US"/>
          </a:p>
        </p:txBody>
      </p:sp>
      <p:sp>
        <p:nvSpPr>
          <p:cNvPr id="4" name="Footer Placeholder 3"/>
          <p:cNvSpPr>
            <a:spLocks noGrp="1"/>
          </p:cNvSpPr>
          <p:nvPr>
            <p:ph type="ftr" sz="quarter" idx="2"/>
          </p:nvPr>
        </p:nvSpPr>
        <p:spPr>
          <a:xfrm>
            <a:off x="0" y="8829675"/>
            <a:ext cx="3038475" cy="465138"/>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0338" y="8829675"/>
            <a:ext cx="3038475" cy="465138"/>
          </a:xfrm>
          <a:prstGeom prst="rect">
            <a:avLst/>
          </a:prstGeom>
        </p:spPr>
        <p:txBody>
          <a:bodyPr vert="horz" lIns="91440" tIns="45720" rIns="91440" bIns="45720" rtlCol="0" anchor="b"/>
          <a:lstStyle>
            <a:lvl1pPr algn="r">
              <a:defRPr sz="1200"/>
            </a:lvl1pPr>
          </a:lstStyle>
          <a:p>
            <a:fld id="{B226D09C-171C-264F-A64C-6473AD1EB4C8}" type="slidenum">
              <a:rPr lang="en-US" smtClean="0"/>
              <a:pPr/>
              <a:t>‹#›</a:t>
            </a:fld>
            <a:endParaRPr lang="en-US"/>
          </a:p>
        </p:txBody>
      </p:sp>
    </p:spTree>
    <p:extLst>
      <p:ext uri="{BB962C8B-B14F-4D97-AF65-F5344CB8AC3E}">
        <p14:creationId xmlns:p14="http://schemas.microsoft.com/office/powerpoint/2010/main" val="3550420245"/>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5138"/>
          </a:xfrm>
          <a:prstGeom prst="rect">
            <a:avLst/>
          </a:prstGeom>
        </p:spPr>
        <p:txBody>
          <a:bodyPr vert="horz" lIns="93177" tIns="46589" rIns="93177" bIns="46589" rtlCol="0"/>
          <a:lstStyle>
            <a:lvl1pPr algn="l" fontAlgn="auto">
              <a:spcBef>
                <a:spcPts val="0"/>
              </a:spcBef>
              <a:spcAft>
                <a:spcPts val="0"/>
              </a:spcAft>
              <a:defRPr sz="1200">
                <a:latin typeface="+mn-lt"/>
              </a:defRPr>
            </a:lvl1pPr>
          </a:lstStyle>
          <a:p>
            <a:pPr>
              <a:defRPr/>
            </a:pPr>
            <a:endParaRPr lang="en-US"/>
          </a:p>
        </p:txBody>
      </p:sp>
      <p:sp>
        <p:nvSpPr>
          <p:cNvPr id="3" name="Date Placeholder 2"/>
          <p:cNvSpPr>
            <a:spLocks noGrp="1"/>
          </p:cNvSpPr>
          <p:nvPr>
            <p:ph type="dt" idx="1"/>
          </p:nvPr>
        </p:nvSpPr>
        <p:spPr>
          <a:xfrm>
            <a:off x="3970338" y="0"/>
            <a:ext cx="3038475" cy="465138"/>
          </a:xfrm>
          <a:prstGeom prst="rect">
            <a:avLst/>
          </a:prstGeom>
        </p:spPr>
        <p:txBody>
          <a:bodyPr vert="horz" lIns="93177" tIns="46589" rIns="93177" bIns="46589" rtlCol="0"/>
          <a:lstStyle>
            <a:lvl1pPr algn="r" fontAlgn="auto">
              <a:spcBef>
                <a:spcPts val="0"/>
              </a:spcBef>
              <a:spcAft>
                <a:spcPts val="0"/>
              </a:spcAft>
              <a:defRPr sz="1200">
                <a:latin typeface="+mn-lt"/>
              </a:defRPr>
            </a:lvl1pPr>
          </a:lstStyle>
          <a:p>
            <a:pPr>
              <a:defRPr/>
            </a:pPr>
            <a:fld id="{38A6D997-8FAF-4112-8B8F-A939F5C29173}" type="datetimeFigureOut">
              <a:rPr lang="en-US"/>
              <a:pPr>
                <a:defRPr/>
              </a:pPr>
              <a:t>7/18/2014</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pPr lvl="0"/>
            <a:endParaRPr lang="en-US" noProof="0"/>
          </a:p>
        </p:txBody>
      </p:sp>
      <p:sp>
        <p:nvSpPr>
          <p:cNvPr id="5" name="Notes Placeholder 4"/>
          <p:cNvSpPr>
            <a:spLocks noGrp="1"/>
          </p:cNvSpPr>
          <p:nvPr>
            <p:ph type="body" sz="quarter" idx="3"/>
          </p:nvPr>
        </p:nvSpPr>
        <p:spPr>
          <a:xfrm>
            <a:off x="701675" y="4416425"/>
            <a:ext cx="5607050" cy="4183063"/>
          </a:xfrm>
          <a:prstGeom prst="rect">
            <a:avLst/>
          </a:prstGeom>
        </p:spPr>
        <p:txBody>
          <a:bodyPr vert="horz" lIns="93177" tIns="46589" rIns="93177" bIns="46589"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8829675"/>
            <a:ext cx="3038475" cy="465138"/>
          </a:xfrm>
          <a:prstGeom prst="rect">
            <a:avLst/>
          </a:prstGeom>
        </p:spPr>
        <p:txBody>
          <a:bodyPr vert="horz" lIns="93177" tIns="46589" rIns="93177" bIns="46589" rtlCol="0" anchor="b"/>
          <a:lstStyle>
            <a:lvl1pPr algn="l" fontAlgn="auto">
              <a:spcBef>
                <a:spcPts val="0"/>
              </a:spcBef>
              <a:spcAft>
                <a:spcPts val="0"/>
              </a:spcAft>
              <a:defRPr sz="1200">
                <a:latin typeface="+mn-lt"/>
              </a:defRPr>
            </a:lvl1pPr>
          </a:lstStyle>
          <a:p>
            <a:pPr>
              <a:defRPr/>
            </a:pPr>
            <a:endParaRPr lang="en-US"/>
          </a:p>
        </p:txBody>
      </p:sp>
      <p:sp>
        <p:nvSpPr>
          <p:cNvPr id="7" name="Slide Number Placeholder 6"/>
          <p:cNvSpPr>
            <a:spLocks noGrp="1"/>
          </p:cNvSpPr>
          <p:nvPr>
            <p:ph type="sldNum" sz="quarter" idx="5"/>
          </p:nvPr>
        </p:nvSpPr>
        <p:spPr>
          <a:xfrm>
            <a:off x="3970338" y="8829675"/>
            <a:ext cx="3038475" cy="465138"/>
          </a:xfrm>
          <a:prstGeom prst="rect">
            <a:avLst/>
          </a:prstGeom>
        </p:spPr>
        <p:txBody>
          <a:bodyPr vert="horz" lIns="93177" tIns="46589" rIns="93177" bIns="46589" rtlCol="0" anchor="b"/>
          <a:lstStyle>
            <a:lvl1pPr algn="r" fontAlgn="auto">
              <a:spcBef>
                <a:spcPts val="0"/>
              </a:spcBef>
              <a:spcAft>
                <a:spcPts val="0"/>
              </a:spcAft>
              <a:defRPr sz="1200">
                <a:latin typeface="+mn-lt"/>
              </a:defRPr>
            </a:lvl1pPr>
          </a:lstStyle>
          <a:p>
            <a:pPr>
              <a:defRPr/>
            </a:pPr>
            <a:fld id="{D89881EC-C39B-4CA4-96B2-A7044E2421B9}" type="slidenum">
              <a:rPr lang="en-US"/>
              <a:pPr>
                <a:defRPr/>
              </a:pPr>
              <a:t>‹#›</a:t>
            </a:fld>
            <a:endParaRPr lang="en-US"/>
          </a:p>
        </p:txBody>
      </p:sp>
    </p:spTree>
    <p:extLst>
      <p:ext uri="{BB962C8B-B14F-4D97-AF65-F5344CB8AC3E}">
        <p14:creationId xmlns:p14="http://schemas.microsoft.com/office/powerpoint/2010/main" val="2714095829"/>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3" Type="http://schemas.openxmlformats.org/officeDocument/2006/relationships/hyperlink" Target="http://emp.lbl.gov/publications/current-size-and-remaining-market-potential-us-energy-service-company-industry" TargetMode="External"/><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3" Type="http://schemas.openxmlformats.org/officeDocument/2006/relationships/hyperlink" Target="http://emp.lbl.gov/publications/current-size-and-remaining-market-potential-us-energy-service-company-industry" TargetMode="External"/><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Slide Image Placeholder 1"/>
          <p:cNvSpPr>
            <a:spLocks noGrp="1" noRot="1" noChangeAspect="1" noTextEdit="1"/>
          </p:cNvSpPr>
          <p:nvPr>
            <p:ph type="sldImg"/>
          </p:nvPr>
        </p:nvSpPr>
        <p:spPr bwMode="auto">
          <a:noFill/>
          <a:ln>
            <a:solidFill>
              <a:srgbClr val="000000"/>
            </a:solidFill>
            <a:miter lim="800000"/>
            <a:headEnd/>
            <a:tailEnd/>
          </a:ln>
        </p:spPr>
      </p:sp>
      <p:sp>
        <p:nvSpPr>
          <p:cNvPr id="4198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n-US" dirty="0" smtClean="0"/>
          </a:p>
        </p:txBody>
      </p:sp>
      <p:sp>
        <p:nvSpPr>
          <p:cNvPr id="4" name="Slide Number Placeholder 3"/>
          <p:cNvSpPr>
            <a:spLocks noGrp="1"/>
          </p:cNvSpPr>
          <p:nvPr>
            <p:ph type="sldNum" sz="quarter" idx="5"/>
          </p:nvPr>
        </p:nvSpPr>
        <p:spPr/>
        <p:txBody>
          <a:bodyPr/>
          <a:lstStyle/>
          <a:p>
            <a:pPr>
              <a:defRPr/>
            </a:pPr>
            <a:fld id="{728FCF13-35CA-4B02-A3F8-506E1149C103}" type="slidenum">
              <a:rPr lang="en-US" smtClean="0"/>
              <a:pPr>
                <a:defRPr/>
              </a:pPr>
              <a:t>0</a:t>
            </a:fld>
            <a:endParaRPr lang="en-US"/>
          </a:p>
        </p:txBody>
      </p:sp>
    </p:spTree>
    <p:extLst>
      <p:ext uri="{BB962C8B-B14F-4D97-AF65-F5344CB8AC3E}">
        <p14:creationId xmlns:p14="http://schemas.microsoft.com/office/powerpoint/2010/main" val="408291461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In recent years, a number of program</a:t>
            </a:r>
            <a:r>
              <a:rPr lang="en-US" baseline="0" dirty="0" smtClean="0"/>
              <a:t> types or program components have emerged as important contributors to programmatic efficiency in terms of the numbers of program administrators offering those programs, the number of participants, program spending and in some cases the programs’ share of energy savings. These emergent programs or components include efficiency financing and a variety of behavioral programs. Normative behavioral programs have spread at a particularly rapid pace. These programs couple comparisons of customers’ energy use to that of similar consumers with suggestions for changes in consumption habits or installation of more efficient end uses. The largest implementation contractor, </a:t>
            </a:r>
            <a:r>
              <a:rPr lang="en-US" baseline="0" dirty="0" err="1" smtClean="0"/>
              <a:t>Opower</a:t>
            </a:r>
            <a:r>
              <a:rPr lang="en-US" baseline="0" dirty="0" smtClean="0"/>
              <a:t>, delivers these normative messages to one in every 10 U.S. households and is used by more than 80 utilities and other program administrators that together serve more than 90% of U.S. households. </a:t>
            </a:r>
          </a:p>
          <a:p>
            <a:endParaRPr lang="en-US" baseline="0" dirty="0" smtClean="0"/>
          </a:p>
          <a:p>
            <a:r>
              <a:rPr lang="en-US" baseline="0" dirty="0" smtClean="0"/>
              <a:t>The SEE Action EM&amp;V Working Group in a 2012 report observed that behavioral programs pose certain measurement and verification challenges and recommended that behavioral programs use randomized controlled trials in order to arrive at robust and unbiased estimates of program savings. All </a:t>
            </a:r>
            <a:r>
              <a:rPr lang="en-US" baseline="0" dirty="0" err="1" smtClean="0"/>
              <a:t>Opower</a:t>
            </a:r>
            <a:r>
              <a:rPr lang="en-US" baseline="0" dirty="0" smtClean="0"/>
              <a:t> programs employ this methodology so that one of the most prevalent acquisition strategies for savings acquisition in the residential sector now generates savings estimates that are the “gold standard” for EM&amp;V.</a:t>
            </a:r>
          </a:p>
        </p:txBody>
      </p:sp>
      <p:sp>
        <p:nvSpPr>
          <p:cNvPr id="4" name="Slide Number Placeholder 3"/>
          <p:cNvSpPr>
            <a:spLocks noGrp="1"/>
          </p:cNvSpPr>
          <p:nvPr>
            <p:ph type="sldNum" sz="quarter" idx="10"/>
          </p:nvPr>
        </p:nvSpPr>
        <p:spPr/>
        <p:txBody>
          <a:bodyPr/>
          <a:lstStyle/>
          <a:p>
            <a:pPr>
              <a:defRPr/>
            </a:pPr>
            <a:fld id="{D89881EC-C39B-4CA4-96B2-A7044E2421B9}" type="slidenum">
              <a:rPr lang="en-US" smtClean="0"/>
              <a:pPr>
                <a:defRPr/>
              </a:pPr>
              <a:t>9</a:t>
            </a:fld>
            <a:endParaRPr lang="en-US"/>
          </a:p>
        </p:txBody>
      </p:sp>
    </p:spTree>
    <p:extLst>
      <p:ext uri="{BB962C8B-B14F-4D97-AF65-F5344CB8AC3E}">
        <p14:creationId xmlns:p14="http://schemas.microsoft.com/office/powerpoint/2010/main" val="281562646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t>Saving energy through utility customer-funded programs remains, on average, fairly inexpensive. Nationwide, the savings-weighted average cost across all program types was about 2.1 cents per kilowatt-hour in the 2009-2011 period, based upon data collected by LBNL from more than 30 states. The lowest cost programs are in the commercial and industrial sector, where the savings-weighted average for the most prevalent custom and prescriptive program types was less than two cents per kilowatt-hour. For the more prevalent C&amp;I program types, the chart indicates the interquartile range (the middle 50%) of costs and the number of programs in the sample. The chart indicates that the median costs for these most common C&amp;I programs also are relatively modest.</a:t>
            </a:r>
            <a:endParaRPr lang="en-US" dirty="0"/>
          </a:p>
        </p:txBody>
      </p:sp>
      <p:sp>
        <p:nvSpPr>
          <p:cNvPr id="4" name="Slide Number Placeholder 3"/>
          <p:cNvSpPr>
            <a:spLocks noGrp="1"/>
          </p:cNvSpPr>
          <p:nvPr>
            <p:ph type="sldNum" sz="quarter" idx="10"/>
          </p:nvPr>
        </p:nvSpPr>
        <p:spPr/>
        <p:txBody>
          <a:bodyPr/>
          <a:lstStyle/>
          <a:p>
            <a:fld id="{3BD4912B-6024-46C0-AC46-1D07D68C6285}" type="slidenum">
              <a:rPr lang="en-US" smtClean="0"/>
              <a:pPr/>
              <a:t>10</a:t>
            </a:fld>
            <a:endParaRPr lang="en-US"/>
          </a:p>
        </p:txBody>
      </p:sp>
    </p:spTree>
    <p:extLst>
      <p:ext uri="{BB962C8B-B14F-4D97-AF65-F5344CB8AC3E}">
        <p14:creationId xmlns:p14="http://schemas.microsoft.com/office/powerpoint/2010/main" val="314033538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Savings from residential programs are slightly</a:t>
            </a:r>
            <a:r>
              <a:rPr lang="en-US" baseline="0" dirty="0" smtClean="0"/>
              <a:t> more expensive, but the most prevalent program types – rebates on such consumer goods as lighting and appliances – remain fairly inexpensive with a savings-weighted average under one cent per kilowatt-hour. A large part of the explanation lies with lighting programs, which supplied more than 40% of residential sector savings and average $0.007/kWh.</a:t>
            </a:r>
          </a:p>
        </p:txBody>
      </p:sp>
      <p:sp>
        <p:nvSpPr>
          <p:cNvPr id="4" name="Slide Number Placeholder 3"/>
          <p:cNvSpPr>
            <a:spLocks noGrp="1"/>
          </p:cNvSpPr>
          <p:nvPr>
            <p:ph type="sldNum" sz="quarter" idx="10"/>
          </p:nvPr>
        </p:nvSpPr>
        <p:spPr/>
        <p:txBody>
          <a:bodyPr/>
          <a:lstStyle/>
          <a:p>
            <a:fld id="{3BD4912B-6024-46C0-AC46-1D07D68C6285}" type="slidenum">
              <a:rPr lang="en-US" smtClean="0"/>
              <a:pPr/>
              <a:t>11</a:t>
            </a:fld>
            <a:endParaRPr lang="en-US"/>
          </a:p>
        </p:txBody>
      </p:sp>
    </p:spTree>
    <p:extLst>
      <p:ext uri="{BB962C8B-B14F-4D97-AF65-F5344CB8AC3E}">
        <p14:creationId xmlns:p14="http://schemas.microsoft.com/office/powerpoint/2010/main" val="8071796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dirty="0" smtClean="0"/>
              <a:t>LBNL has been issuing</a:t>
            </a:r>
            <a:r>
              <a:rPr lang="en-US" baseline="0" dirty="0" smtClean="0"/>
              <a:t> reports on the energy services company (ESCO) industry since 1990; the chart and statistics on this slide are derived from LBNL’s 2013 “</a:t>
            </a:r>
            <a:r>
              <a:rPr lang="en-US" sz="1200" b="0" i="1" u="none" strike="noStrike" kern="1200" dirty="0" smtClean="0">
                <a:solidFill>
                  <a:schemeClr val="tx1"/>
                </a:solidFill>
                <a:effectLst/>
                <a:latin typeface="+mn-lt"/>
                <a:ea typeface="+mn-ea"/>
                <a:cs typeface="+mn-cs"/>
                <a:hlinkClick r:id="rId3"/>
              </a:rPr>
              <a:t>Current Size and Remaining Market Potential of the U.S. Energy Service Company Industry</a:t>
            </a:r>
            <a:r>
              <a:rPr lang="en-US" sz="1200" b="0" i="1" u="none" strike="noStrike" kern="1200" dirty="0" smtClean="0">
                <a:solidFill>
                  <a:schemeClr val="tx1"/>
                </a:solidFill>
                <a:effectLst/>
                <a:latin typeface="+mn-lt"/>
                <a:ea typeface="+mn-ea"/>
                <a:cs typeface="+mn-cs"/>
              </a:rPr>
              <a:t>.</a:t>
            </a:r>
            <a:r>
              <a:rPr lang="en-US" sz="1200" b="0" i="0" u="none" strike="noStrike" kern="1200" dirty="0" smtClean="0">
                <a:solidFill>
                  <a:schemeClr val="tx1"/>
                </a:solidFill>
                <a:effectLst/>
                <a:latin typeface="+mn-lt"/>
                <a:ea typeface="+mn-ea"/>
                <a:cs typeface="+mn-cs"/>
              </a:rPr>
              <a:t>”</a:t>
            </a:r>
            <a:r>
              <a:rPr lang="en-US" baseline="0" dirty="0" smtClean="0"/>
              <a:t> </a:t>
            </a:r>
          </a:p>
          <a:p>
            <a:pPr marL="0" marR="0" indent="0" algn="l" defTabSz="914400" rtl="0" eaLnBrk="0" fontAlgn="base" latinLnBrk="0" hangingPunct="0">
              <a:lnSpc>
                <a:spcPct val="100000"/>
              </a:lnSpc>
              <a:spcBef>
                <a:spcPct val="30000"/>
              </a:spcBef>
              <a:spcAft>
                <a:spcPct val="0"/>
              </a:spcAft>
              <a:buClrTx/>
              <a:buSzTx/>
              <a:buFontTx/>
              <a:buNone/>
              <a:tabLst/>
              <a:defRPr/>
            </a:pPr>
            <a:endParaRPr lang="en-US" baseline="0" dirty="0" smtClean="0"/>
          </a:p>
          <a:p>
            <a:pPr marL="0" marR="0" indent="0" algn="l" defTabSz="914400" rtl="0" eaLnBrk="0" fontAlgn="base" latinLnBrk="0" hangingPunct="0">
              <a:lnSpc>
                <a:spcPct val="100000"/>
              </a:lnSpc>
              <a:spcBef>
                <a:spcPct val="30000"/>
              </a:spcBef>
              <a:spcAft>
                <a:spcPct val="0"/>
              </a:spcAft>
              <a:buClrTx/>
              <a:buSzTx/>
              <a:buFontTx/>
              <a:buNone/>
              <a:tabLst/>
              <a:defRPr/>
            </a:pPr>
            <a:r>
              <a:rPr lang="en-US" baseline="0" dirty="0" smtClean="0"/>
              <a:t>LBNL defines an ESCO as a company for which performance contracting is a core business activity (i.e., service providers or installers who do not offer performance contracting are </a:t>
            </a:r>
            <a:r>
              <a:rPr lang="en-US" u="sng" baseline="0" dirty="0" smtClean="0"/>
              <a:t>not </a:t>
            </a:r>
            <a:r>
              <a:rPr lang="en-US" baseline="0" dirty="0" smtClean="0"/>
              <a:t>included in this research). To estimate aggregate ESCO industry revenue, LBNL conducts interviews with ESCO executives, ESCO industry experts, and performs additional research. Reported revenues include energy efficiency performance contracting-related income as well as income from design/build activities, implementation contracting, etc. LBNL also asks ESCOs to project their revenues for future years, indicated above as light blue bars. LBNL believes this data collection effort covers a large majority of the overall ESCO industry, as defined above. </a:t>
            </a:r>
          </a:p>
          <a:p>
            <a:endParaRPr lang="en-US" baseline="0" dirty="0" smtClean="0"/>
          </a:p>
          <a:p>
            <a:r>
              <a:rPr lang="en-US" baseline="0" dirty="0" smtClean="0"/>
              <a:t>The chart above indicates steady growth of ESCO revenues over time, even during the most recent recession.  It also shows that ESCO executives expect revenues to continue to grow, reaching $7.5 </a:t>
            </a:r>
            <a:r>
              <a:rPr lang="en-US" baseline="0" dirty="0" err="1" smtClean="0"/>
              <a:t>Bn</a:t>
            </a:r>
            <a:r>
              <a:rPr lang="en-US" baseline="0" dirty="0" smtClean="0"/>
              <a:t> by 2014.</a:t>
            </a:r>
            <a:endParaRPr lang="en-US" dirty="0"/>
          </a:p>
        </p:txBody>
      </p:sp>
      <p:sp>
        <p:nvSpPr>
          <p:cNvPr id="4" name="Slide Number Placeholder 3"/>
          <p:cNvSpPr>
            <a:spLocks noGrp="1"/>
          </p:cNvSpPr>
          <p:nvPr>
            <p:ph type="sldNum" sz="quarter" idx="10"/>
          </p:nvPr>
        </p:nvSpPr>
        <p:spPr/>
        <p:txBody>
          <a:bodyPr/>
          <a:lstStyle/>
          <a:p>
            <a:pPr>
              <a:defRPr/>
            </a:pPr>
            <a:fld id="{D89881EC-C39B-4CA4-96B2-A7044E2421B9}" type="slidenum">
              <a:rPr lang="en-US" smtClean="0"/>
              <a:pPr>
                <a:defRPr/>
              </a:pPr>
              <a:t>12</a:t>
            </a:fld>
            <a:endParaRPr lang="en-US"/>
          </a:p>
        </p:txBody>
      </p:sp>
    </p:spTree>
    <p:extLst>
      <p:ext uri="{BB962C8B-B14F-4D97-AF65-F5344CB8AC3E}">
        <p14:creationId xmlns:p14="http://schemas.microsoft.com/office/powerpoint/2010/main" val="322959010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dirty="0" smtClean="0"/>
              <a:t>This analysis was introduced</a:t>
            </a:r>
            <a:r>
              <a:rPr lang="en-US" baseline="0" dirty="0" smtClean="0"/>
              <a:t> in </a:t>
            </a:r>
            <a:r>
              <a:rPr lang="en-US" dirty="0" smtClean="0"/>
              <a:t>LBNL’s 2013 </a:t>
            </a:r>
            <a:r>
              <a:rPr lang="en-US" baseline="0" dirty="0" smtClean="0"/>
              <a:t>“</a:t>
            </a:r>
            <a:r>
              <a:rPr lang="en-US" sz="1200" b="0" i="1" u="none" strike="noStrike" kern="1200" dirty="0" smtClean="0">
                <a:solidFill>
                  <a:schemeClr val="tx1"/>
                </a:solidFill>
                <a:effectLst/>
                <a:latin typeface="+mn-lt"/>
                <a:ea typeface="+mn-ea"/>
                <a:cs typeface="+mn-cs"/>
                <a:hlinkClick r:id="rId3"/>
              </a:rPr>
              <a:t>Current Size and Remaining Market Potential of the U.S. Energy Service Company Industry</a:t>
            </a:r>
            <a:r>
              <a:rPr lang="en-US" sz="1200" b="0" i="1" u="none" strike="noStrike" kern="1200" dirty="0" smtClean="0">
                <a:solidFill>
                  <a:schemeClr val="tx1"/>
                </a:solidFill>
                <a:effectLst/>
                <a:latin typeface="+mn-lt"/>
                <a:ea typeface="+mn-ea"/>
                <a:cs typeface="+mn-cs"/>
              </a:rPr>
              <a:t>.</a:t>
            </a:r>
            <a:r>
              <a:rPr lang="en-US" sz="1200" b="0" i="0" u="none" strike="noStrike" kern="1200" dirty="0" smtClean="0">
                <a:solidFill>
                  <a:schemeClr val="tx1"/>
                </a:solidFill>
                <a:effectLst/>
                <a:latin typeface="+mn-lt"/>
                <a:ea typeface="+mn-ea"/>
                <a:cs typeface="+mn-cs"/>
              </a:rPr>
              <a:t>”</a:t>
            </a:r>
            <a:r>
              <a:rPr lang="en-US" baseline="0" dirty="0" smtClean="0"/>
              <a:t>  T</a:t>
            </a:r>
            <a:r>
              <a:rPr lang="en-US" dirty="0" smtClean="0"/>
              <a:t>o understand the remaining</a:t>
            </a:r>
            <a:r>
              <a:rPr lang="en-US" baseline="0" dirty="0" smtClean="0"/>
              <a:t> investment potential in market segments traditionally served by ESCOs, LBNL estimated total square footage in each of these sectors and then surveyed ESCOs to understand how much square footage, of this total, had been addressed (served by their company) in the past 10 years.  To estimate remaining investment potential, LBNL calculated 2012-normalized average and median costs per square foot for each segment using data from the over 4000 projects in its ESCO database. These average and median costs were multiplied by remaining square footage (i.e., square footage NOT served by an ESCO in the previous 10 years). The chart above shows the resulting total investment level remaining in each of seven segments historically served by ESCOs. The “high” and “low” scenarios result from application of both the average and median cost per square foot values.  Across all segments, LBNL estimates that between $71 and $133 </a:t>
            </a:r>
            <a:r>
              <a:rPr lang="en-US" baseline="0" dirty="0" err="1" smtClean="0"/>
              <a:t>Bn</a:t>
            </a:r>
            <a:r>
              <a:rPr lang="en-US" baseline="0" dirty="0" smtClean="0"/>
              <a:t> of ESCO investment potential remains.</a:t>
            </a:r>
            <a:endParaRPr lang="en-US" dirty="0"/>
          </a:p>
        </p:txBody>
      </p:sp>
      <p:sp>
        <p:nvSpPr>
          <p:cNvPr id="4" name="Slide Number Placeholder 3"/>
          <p:cNvSpPr>
            <a:spLocks noGrp="1"/>
          </p:cNvSpPr>
          <p:nvPr>
            <p:ph type="sldNum" sz="quarter" idx="10"/>
          </p:nvPr>
        </p:nvSpPr>
        <p:spPr/>
        <p:txBody>
          <a:bodyPr/>
          <a:lstStyle/>
          <a:p>
            <a:pPr>
              <a:defRPr/>
            </a:pPr>
            <a:fld id="{D89881EC-C39B-4CA4-96B2-A7044E2421B9}" type="slidenum">
              <a:rPr lang="en-US" smtClean="0"/>
              <a:pPr>
                <a:defRPr/>
              </a:pPr>
              <a:t>13</a:t>
            </a:fld>
            <a:endParaRPr lang="en-US"/>
          </a:p>
        </p:txBody>
      </p:sp>
    </p:spTree>
    <p:extLst>
      <p:ext uri="{BB962C8B-B14F-4D97-AF65-F5344CB8AC3E}">
        <p14:creationId xmlns:p14="http://schemas.microsoft.com/office/powerpoint/2010/main" val="127279130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8939751-E4D9-4F3D-A849-E48035A13959}" type="slidenum">
              <a:rPr lang="en-US"/>
              <a:pPr/>
              <a:t>14</a:t>
            </a:fld>
            <a:endParaRPr lang="en-US"/>
          </a:p>
        </p:txBody>
      </p:sp>
      <p:sp>
        <p:nvSpPr>
          <p:cNvPr id="2190338" name="Rectangle 2"/>
          <p:cNvSpPr>
            <a:spLocks noGrp="1" noRot="1" noChangeAspect="1" noChangeArrowheads="1" noTextEdit="1"/>
          </p:cNvSpPr>
          <p:nvPr>
            <p:ph type="sldImg"/>
          </p:nvPr>
        </p:nvSpPr>
        <p:spPr>
          <a:xfrm>
            <a:off x="1185863" y="700088"/>
            <a:ext cx="4651375" cy="3487737"/>
          </a:xfrm>
          <a:ln/>
        </p:spPr>
      </p:sp>
      <p:sp>
        <p:nvSpPr>
          <p:cNvPr id="2190339" name="Rectangle 3"/>
          <p:cNvSpPr>
            <a:spLocks noGrp="1" noChangeArrowheads="1"/>
          </p:cNvSpPr>
          <p:nvPr>
            <p:ph type="body" idx="1"/>
          </p:nvPr>
        </p:nvSpPr>
        <p:spPr>
          <a:xfrm>
            <a:off x="702628" y="4419362"/>
            <a:ext cx="5614669" cy="4187348"/>
          </a:xfrm>
        </p:spPr>
        <p:txBody>
          <a:bodyPr/>
          <a:lstStyle/>
          <a:p>
            <a:pPr lvl="1"/>
            <a:r>
              <a:rPr lang="en-US" sz="1000" dirty="0" smtClean="0"/>
              <a:t>DOE</a:t>
            </a:r>
            <a:r>
              <a:rPr lang="en-US" sz="1000" baseline="0" dirty="0" smtClean="0"/>
              <a:t> maintains a database of combined heat and power (CHP) installations in the US (available online at http://www.eea-inc.com/chpdata/). The database documents ownership information, year of first operation, location, sector/application, CHP technology type, capacity, and fuel type. </a:t>
            </a:r>
          </a:p>
          <a:p>
            <a:pPr lvl="1"/>
            <a:endParaRPr lang="en-US" sz="1000" baseline="0" dirty="0" smtClean="0"/>
          </a:p>
          <a:p>
            <a:pPr lvl="1"/>
            <a:r>
              <a:rPr lang="en-US" sz="1000" baseline="0" dirty="0" smtClean="0"/>
              <a:t>DOE/ICF analysis above documents the total installed capacity (GW) of CHP installations across eight sectors/applications for 2013.</a:t>
            </a:r>
            <a:endParaRPr lang="en-US" sz="1000" dirty="0"/>
          </a:p>
        </p:txBody>
      </p:sp>
    </p:spTree>
    <p:extLst>
      <p:ext uri="{BB962C8B-B14F-4D97-AF65-F5344CB8AC3E}">
        <p14:creationId xmlns:p14="http://schemas.microsoft.com/office/powerpoint/2010/main" val="424564938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On</a:t>
            </a:r>
            <a:r>
              <a:rPr lang="en-US" baseline="0" dirty="0" smtClean="0"/>
              <a:t> August 30, 2012, President Obama signed </a:t>
            </a:r>
            <a:r>
              <a:rPr lang="en-US" dirty="0" smtClean="0"/>
              <a:t>Executive Order (E.O.) 13624 (http://www.gpo.gov/fdsys/pkg/FR-2012-09-05/pdf/2012-22030.pdf), establishing</a:t>
            </a:r>
            <a:r>
              <a:rPr lang="en-US" baseline="0" dirty="0" smtClean="0"/>
              <a:t> a national goal of 40 GW of new combined heat and power (CHP) capacity by 2020, a 50% increase over 2012 installed capacity.  </a:t>
            </a:r>
          </a:p>
          <a:p>
            <a:endParaRPr lang="en-US" baseline="0" dirty="0" smtClean="0"/>
          </a:p>
          <a:p>
            <a:r>
              <a:rPr lang="en-US" baseline="0" dirty="0" smtClean="0"/>
              <a:t>In addition to setting a national goal, the E.O. directed the Departments of Energy, Commerce, and Agriculture as well as the Environmental Protection Agency to coordinate actions at the federal level to support combined heat and power in the industrial sector and to provide technical assistance to states to further this goal. Agencies are also directed to establish forums for best practice adoption and promotion of investment models that support CHP.</a:t>
            </a:r>
            <a:endParaRPr lang="en-US" dirty="0" smtClean="0"/>
          </a:p>
          <a:p>
            <a:endParaRPr lang="en-US" dirty="0" smtClean="0"/>
          </a:p>
          <a:p>
            <a:r>
              <a:rPr lang="en-US" sz="1200" b="0" i="0" kern="1200" dirty="0" smtClean="0">
                <a:solidFill>
                  <a:schemeClr val="tx1"/>
                </a:solidFill>
                <a:effectLst/>
                <a:latin typeface="+mn-lt"/>
                <a:ea typeface="+mn-ea"/>
                <a:cs typeface="+mn-cs"/>
              </a:rPr>
              <a:t>Since the E.O. was put in place</a:t>
            </a:r>
            <a:r>
              <a:rPr lang="en-US" sz="1200" b="0" i="0" kern="1200" baseline="0" dirty="0" smtClean="0">
                <a:solidFill>
                  <a:schemeClr val="tx1"/>
                </a:solidFill>
                <a:effectLst/>
                <a:latin typeface="+mn-lt"/>
                <a:ea typeface="+mn-ea"/>
                <a:cs typeface="+mn-cs"/>
              </a:rPr>
              <a:t>, an additional 1.6 GW of CHP capacity have come online. ORNL/ICF project an additional ~4.5 GW by 2016.</a:t>
            </a:r>
            <a:endParaRPr lang="en-US" sz="1200" b="0" i="0" kern="1200" dirty="0" smtClean="0">
              <a:solidFill>
                <a:schemeClr val="tx1"/>
              </a:solidFill>
              <a:effectLst/>
              <a:latin typeface="+mn-lt"/>
              <a:ea typeface="+mn-ea"/>
              <a:cs typeface="+mn-cs"/>
            </a:endParaRPr>
          </a:p>
          <a:p>
            <a:r>
              <a:rPr lang="en-US" dirty="0" smtClean="0"/>
              <a:t/>
            </a:r>
            <a:br>
              <a:rPr lang="en-US" dirty="0" smtClean="0"/>
            </a:br>
            <a:endParaRPr lang="en-US" dirty="0"/>
          </a:p>
        </p:txBody>
      </p:sp>
      <p:sp>
        <p:nvSpPr>
          <p:cNvPr id="4" name="Slide Number Placeholder 3"/>
          <p:cNvSpPr>
            <a:spLocks noGrp="1"/>
          </p:cNvSpPr>
          <p:nvPr>
            <p:ph type="sldNum" sz="quarter" idx="10"/>
          </p:nvPr>
        </p:nvSpPr>
        <p:spPr/>
        <p:txBody>
          <a:bodyPr/>
          <a:lstStyle/>
          <a:p>
            <a:fld id="{5430649B-A339-4A65-AA41-581D9D68505E}" type="slidenum">
              <a:rPr lang="en-US" smtClean="0"/>
              <a:pPr/>
              <a:t>15</a:t>
            </a:fld>
            <a:endParaRPr lang="en-US" dirty="0"/>
          </a:p>
        </p:txBody>
      </p:sp>
    </p:spTree>
    <p:extLst>
      <p:ext uri="{BB962C8B-B14F-4D97-AF65-F5344CB8AC3E}">
        <p14:creationId xmlns:p14="http://schemas.microsoft.com/office/powerpoint/2010/main" val="100800336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 recent years, partly driven by Recovery Act-funded initiatives, a</a:t>
            </a:r>
            <a:r>
              <a:rPr lang="en-US" baseline="0" dirty="0" smtClean="0"/>
              <a:t> number of</a:t>
            </a:r>
            <a:r>
              <a:rPr lang="en-US" dirty="0" smtClean="0"/>
              <a:t> states have adopted new or more stringent residential</a:t>
            </a:r>
            <a:r>
              <a:rPr lang="en-US" baseline="0" dirty="0" smtClean="0"/>
              <a:t> building energy codes. As of last month, about 65% of states have adopted codes at least as stringent as the 2009 IECC model code.</a:t>
            </a:r>
            <a:r>
              <a:rPr lang="en-US" dirty="0" smtClean="0"/>
              <a:t> </a:t>
            </a:r>
            <a:endParaRPr lang="en-US" dirty="0"/>
          </a:p>
        </p:txBody>
      </p:sp>
      <p:sp>
        <p:nvSpPr>
          <p:cNvPr id="4" name="Slide Number Placeholder 3"/>
          <p:cNvSpPr>
            <a:spLocks noGrp="1"/>
          </p:cNvSpPr>
          <p:nvPr>
            <p:ph type="sldNum" sz="quarter" idx="10"/>
          </p:nvPr>
        </p:nvSpPr>
        <p:spPr/>
        <p:txBody>
          <a:bodyPr/>
          <a:lstStyle/>
          <a:p>
            <a:pPr>
              <a:defRPr/>
            </a:pPr>
            <a:fld id="{D89881EC-C39B-4CA4-96B2-A7044E2421B9}" type="slidenum">
              <a:rPr lang="en-US" smtClean="0"/>
              <a:pPr>
                <a:defRPr/>
              </a:pPr>
              <a:t>16</a:t>
            </a:fld>
            <a:endParaRPr lang="en-US"/>
          </a:p>
        </p:txBody>
      </p:sp>
    </p:spTree>
    <p:extLst>
      <p:ext uri="{BB962C8B-B14F-4D97-AF65-F5344CB8AC3E}">
        <p14:creationId xmlns:p14="http://schemas.microsoft.com/office/powerpoint/2010/main" val="21628217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Similarly, many states have adopted more stringent commercial</a:t>
            </a:r>
            <a:r>
              <a:rPr lang="en-US" baseline="0" dirty="0" smtClean="0"/>
              <a:t> building energy codes. While a number of states have no statewide commercial code, three-fourths of states have adopted codes at least as stringent as ASHRAE Standard 90.1-2007.</a:t>
            </a:r>
            <a:endParaRPr lang="en-US" dirty="0"/>
          </a:p>
        </p:txBody>
      </p:sp>
      <p:sp>
        <p:nvSpPr>
          <p:cNvPr id="4" name="Slide Number Placeholder 3"/>
          <p:cNvSpPr>
            <a:spLocks noGrp="1"/>
          </p:cNvSpPr>
          <p:nvPr>
            <p:ph type="sldNum" sz="quarter" idx="10"/>
          </p:nvPr>
        </p:nvSpPr>
        <p:spPr/>
        <p:txBody>
          <a:bodyPr/>
          <a:lstStyle/>
          <a:p>
            <a:pPr>
              <a:defRPr/>
            </a:pPr>
            <a:fld id="{D89881EC-C39B-4CA4-96B2-A7044E2421B9}" type="slidenum">
              <a:rPr lang="en-US" smtClean="0"/>
              <a:pPr>
                <a:defRPr/>
              </a:pPr>
              <a:t>17</a:t>
            </a:fld>
            <a:endParaRPr lang="en-US"/>
          </a:p>
        </p:txBody>
      </p:sp>
    </p:spTree>
    <p:extLst>
      <p:ext uri="{BB962C8B-B14F-4D97-AF65-F5344CB8AC3E}">
        <p14:creationId xmlns:p14="http://schemas.microsoft.com/office/powerpoint/2010/main" val="185090791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Nearly three-fourths of states also are engaged in some type of compliance enhancement, including DOE or non-profit studies of compliance and identification</a:t>
            </a:r>
            <a:r>
              <a:rPr lang="en-US" baseline="0" dirty="0" smtClean="0"/>
              <a:t> of </a:t>
            </a:r>
            <a:r>
              <a:rPr lang="en-US" dirty="0" smtClean="0"/>
              <a:t>gaps in code implementation; training for inspection and enforcement</a:t>
            </a:r>
            <a:r>
              <a:rPr lang="en-US" baseline="0" dirty="0" smtClean="0"/>
              <a:t> staff; or other compliance efforts driven by the states themselves or regional entities.</a:t>
            </a:r>
            <a:endParaRPr lang="en-US" dirty="0"/>
          </a:p>
        </p:txBody>
      </p:sp>
      <p:sp>
        <p:nvSpPr>
          <p:cNvPr id="4" name="Slide Number Placeholder 3"/>
          <p:cNvSpPr>
            <a:spLocks noGrp="1"/>
          </p:cNvSpPr>
          <p:nvPr>
            <p:ph type="sldNum" sz="quarter" idx="10"/>
          </p:nvPr>
        </p:nvSpPr>
        <p:spPr/>
        <p:txBody>
          <a:bodyPr/>
          <a:lstStyle/>
          <a:p>
            <a:pPr>
              <a:defRPr/>
            </a:pPr>
            <a:fld id="{D89881EC-C39B-4CA4-96B2-A7044E2421B9}" type="slidenum">
              <a:rPr lang="en-US" smtClean="0"/>
              <a:pPr>
                <a:defRPr/>
              </a:pPr>
              <a:t>18</a:t>
            </a:fld>
            <a:endParaRPr lang="en-US"/>
          </a:p>
        </p:txBody>
      </p:sp>
    </p:spTree>
    <p:extLst>
      <p:ext uri="{BB962C8B-B14F-4D97-AF65-F5344CB8AC3E}">
        <p14:creationId xmlns:p14="http://schemas.microsoft.com/office/powerpoint/2010/main" val="400340285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sz="2000" dirty="0" smtClean="0"/>
          </a:p>
        </p:txBody>
      </p:sp>
      <p:sp>
        <p:nvSpPr>
          <p:cNvPr id="4" name="Slide Number Placeholder 3"/>
          <p:cNvSpPr>
            <a:spLocks noGrp="1"/>
          </p:cNvSpPr>
          <p:nvPr>
            <p:ph type="sldNum" sz="quarter" idx="10"/>
          </p:nvPr>
        </p:nvSpPr>
        <p:spPr/>
        <p:txBody>
          <a:bodyPr/>
          <a:lstStyle/>
          <a:p>
            <a:pPr>
              <a:defRPr/>
            </a:pPr>
            <a:fld id="{D89881EC-C39B-4CA4-96B2-A7044E2421B9}" type="slidenum">
              <a:rPr lang="en-US" smtClean="0"/>
              <a:pPr>
                <a:defRPr/>
              </a:pPr>
              <a:t>1</a:t>
            </a:fld>
            <a:endParaRPr lang="en-US"/>
          </a:p>
        </p:txBody>
      </p:sp>
    </p:spTree>
    <p:extLst>
      <p:ext uri="{BB962C8B-B14F-4D97-AF65-F5344CB8AC3E}">
        <p14:creationId xmlns:p14="http://schemas.microsoft.com/office/powerpoint/2010/main" val="183153438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 series of legislative</a:t>
            </a:r>
            <a:r>
              <a:rPr lang="en-US" baseline="0" dirty="0" smtClean="0"/>
              <a:t> and administration initiatives since the mid 1980s have produced substantial savings from </a:t>
            </a:r>
            <a:r>
              <a:rPr lang="en-US" dirty="0" smtClean="0"/>
              <a:t>end-use</a:t>
            </a:r>
            <a:r>
              <a:rPr lang="en-US" baseline="0" dirty="0" smtClean="0"/>
              <a:t> standards for appliances, lighting and equipment. A recent LBNL report (Meyers, Stephen, Alison A. Williams and Peter Chan. Energy and Economic Impacts of U.S. Federal Energy and Water Conservation Standards Adopted from 1987 to 2012. LBNL 6217E. 2013) indicates that those savings have rising very sharply in recent years as the pace of rulemakings has quickened. </a:t>
            </a:r>
            <a:r>
              <a:rPr lang="en-US" dirty="0" smtClean="0"/>
              <a:t>Note</a:t>
            </a:r>
            <a:r>
              <a:rPr lang="en-US" baseline="0" dirty="0" smtClean="0"/>
              <a:t> that the savings impacts charted at left only include end-use standards adopted through 2012. More than 20 other standards are in various stages of development or rulemaking.</a:t>
            </a:r>
            <a:endParaRPr lang="en-US" dirty="0"/>
          </a:p>
        </p:txBody>
      </p:sp>
      <p:sp>
        <p:nvSpPr>
          <p:cNvPr id="4" name="Slide Number Placeholder 3"/>
          <p:cNvSpPr>
            <a:spLocks noGrp="1"/>
          </p:cNvSpPr>
          <p:nvPr>
            <p:ph type="sldNum" sz="quarter" idx="10"/>
          </p:nvPr>
        </p:nvSpPr>
        <p:spPr/>
        <p:txBody>
          <a:bodyPr/>
          <a:lstStyle/>
          <a:p>
            <a:pPr>
              <a:defRPr/>
            </a:pPr>
            <a:fld id="{D89881EC-C39B-4CA4-96B2-A7044E2421B9}" type="slidenum">
              <a:rPr lang="en-US" smtClean="0"/>
              <a:pPr>
                <a:defRPr/>
              </a:pPr>
              <a:t>19</a:t>
            </a:fld>
            <a:endParaRPr lang="en-US"/>
          </a:p>
        </p:txBody>
      </p:sp>
    </p:spTree>
    <p:extLst>
      <p:ext uri="{BB962C8B-B14F-4D97-AF65-F5344CB8AC3E}">
        <p14:creationId xmlns:p14="http://schemas.microsoft.com/office/powerpoint/2010/main" val="350776200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total estimated electricity-only savings from end-use standards and building energy codes,</a:t>
            </a:r>
            <a:r>
              <a:rPr lang="en-US" baseline="0" dirty="0" smtClean="0"/>
              <a:t> as a percent of total U.S. retail sales reported to the U.S. Energy Information Administration, </a:t>
            </a:r>
            <a:r>
              <a:rPr lang="en-US" dirty="0" smtClean="0"/>
              <a:t>are depicted above, drawing on estimates in the LBNL report and an</a:t>
            </a:r>
            <a:r>
              <a:rPr lang="en-US" baseline="0" dirty="0" smtClean="0"/>
              <a:t> October 2013 report by Pacific Northwest National Laboratory (Livingston et al., Building Energy Codes Program: National Benefits Assessment, 1992-2040. PNNL-22610). These savings estimates are stacked such that the top curve represents the combined estimated electricity savings from both codes and standards through 2012.</a:t>
            </a:r>
            <a:endParaRPr lang="en-US" dirty="0"/>
          </a:p>
        </p:txBody>
      </p:sp>
      <p:sp>
        <p:nvSpPr>
          <p:cNvPr id="4" name="Slide Number Placeholder 3"/>
          <p:cNvSpPr>
            <a:spLocks noGrp="1"/>
          </p:cNvSpPr>
          <p:nvPr>
            <p:ph type="sldNum" sz="quarter" idx="10"/>
          </p:nvPr>
        </p:nvSpPr>
        <p:spPr/>
        <p:txBody>
          <a:bodyPr/>
          <a:lstStyle/>
          <a:p>
            <a:pPr>
              <a:defRPr/>
            </a:pPr>
            <a:fld id="{D89881EC-C39B-4CA4-96B2-A7044E2421B9}" type="slidenum">
              <a:rPr lang="en-US" smtClean="0"/>
              <a:pPr>
                <a:defRPr/>
              </a:pPr>
              <a:t>20</a:t>
            </a:fld>
            <a:endParaRPr lang="en-US"/>
          </a:p>
        </p:txBody>
      </p:sp>
    </p:spTree>
    <p:extLst>
      <p:ext uri="{BB962C8B-B14F-4D97-AF65-F5344CB8AC3E}">
        <p14:creationId xmlns:p14="http://schemas.microsoft.com/office/powerpoint/2010/main" val="318951992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 2011, LBNL researched energy use disclosure</a:t>
            </a:r>
            <a:r>
              <a:rPr lang="en-US" baseline="0" dirty="0" smtClean="0"/>
              <a:t> requirements. The table above is a 2011 snapshot that catalogues states and counties with energy use disclosure programs or ordinances.  The following slide lists municipal ordinances or programs.  </a:t>
            </a:r>
            <a:endParaRPr lang="en-US" dirty="0"/>
          </a:p>
        </p:txBody>
      </p:sp>
      <p:sp>
        <p:nvSpPr>
          <p:cNvPr id="4" name="Slide Number Placeholder 3"/>
          <p:cNvSpPr>
            <a:spLocks noGrp="1"/>
          </p:cNvSpPr>
          <p:nvPr>
            <p:ph type="sldNum" sz="quarter" idx="10"/>
          </p:nvPr>
        </p:nvSpPr>
        <p:spPr/>
        <p:txBody>
          <a:bodyPr/>
          <a:lstStyle/>
          <a:p>
            <a:pPr>
              <a:defRPr/>
            </a:pPr>
            <a:fld id="{D89881EC-C39B-4CA4-96B2-A7044E2421B9}" type="slidenum">
              <a:rPr lang="en-US" smtClean="0"/>
              <a:pPr>
                <a:defRPr/>
              </a:pPr>
              <a:t>21</a:t>
            </a:fld>
            <a:endParaRPr lang="en-US"/>
          </a:p>
        </p:txBody>
      </p:sp>
    </p:spTree>
    <p:extLst>
      <p:ext uri="{BB962C8B-B14F-4D97-AF65-F5344CB8AC3E}">
        <p14:creationId xmlns:p14="http://schemas.microsoft.com/office/powerpoint/2010/main" val="176047320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baseline="0" dirty="0" smtClean="0"/>
              <a:t>The table above lists municipal disclosure ordinances or programs for municipalities as of 2011.  </a:t>
            </a:r>
            <a:endParaRPr lang="en-US" dirty="0" smtClean="0"/>
          </a:p>
          <a:p>
            <a:endParaRPr lang="en-US" dirty="0"/>
          </a:p>
        </p:txBody>
      </p:sp>
      <p:sp>
        <p:nvSpPr>
          <p:cNvPr id="4" name="Slide Number Placeholder 3"/>
          <p:cNvSpPr>
            <a:spLocks noGrp="1"/>
          </p:cNvSpPr>
          <p:nvPr>
            <p:ph type="sldNum" sz="quarter" idx="10"/>
          </p:nvPr>
        </p:nvSpPr>
        <p:spPr/>
        <p:txBody>
          <a:bodyPr/>
          <a:lstStyle/>
          <a:p>
            <a:pPr>
              <a:defRPr/>
            </a:pPr>
            <a:fld id="{D89881EC-C39B-4CA4-96B2-A7044E2421B9}" type="slidenum">
              <a:rPr lang="en-US" smtClean="0"/>
              <a:pPr>
                <a:defRPr/>
              </a:pPr>
              <a:t>22</a:t>
            </a:fld>
            <a:endParaRPr lang="en-US"/>
          </a:p>
        </p:txBody>
      </p:sp>
    </p:spTree>
    <p:extLst>
      <p:ext uri="{BB962C8B-B14F-4D97-AF65-F5344CB8AC3E}">
        <p14:creationId xmlns:p14="http://schemas.microsoft.com/office/powerpoint/2010/main" val="337375315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Broadly, on-bill programs involve repaying financing for energy-related improvements on the consumer’s utility bill. Energy improvements may include a range of technologies that consumers can install on their premises: energy efficiency measures, distributed generation (e.g., solar photovoltaic, combined heat and power), and demand response (DR) technologies.</a:t>
            </a:r>
          </a:p>
          <a:p>
            <a:endParaRPr lang="en-US" dirty="0" smtClean="0"/>
          </a:p>
          <a:p>
            <a:r>
              <a:rPr lang="en-US" dirty="0" smtClean="0"/>
              <a:t>The</a:t>
            </a:r>
            <a:r>
              <a:rPr lang="en-US" baseline="0" dirty="0" smtClean="0"/>
              <a:t> </a:t>
            </a:r>
            <a:r>
              <a:rPr lang="en-US" dirty="0" smtClean="0"/>
              <a:t>2014 SEE Action</a:t>
            </a:r>
            <a:r>
              <a:rPr lang="en-US" baseline="0" dirty="0" smtClean="0"/>
              <a:t> Report “Financing Energy Improvements on Utility Bills: Market Updates and Key Program Design Considerations for Policymakers and Administrators” surveyed 30 on-bill programs in the US, Canada, and the United Kingdom. The report, which was researched and written by LBNL staff, shows that over $1.8 </a:t>
            </a:r>
            <a:r>
              <a:rPr lang="en-US" baseline="0" dirty="0" err="1" smtClean="0"/>
              <a:t>Bn</a:t>
            </a:r>
            <a:r>
              <a:rPr lang="en-US" baseline="0" dirty="0" smtClean="0"/>
              <a:t> of capital has been deployed through on-bill mechanisms with generally low rates of default on the loans.  The report describes the 30 programs against four program design considerations and offers key findings for each consideration:</a:t>
            </a:r>
          </a:p>
          <a:p>
            <a:r>
              <a:rPr lang="en-US" baseline="0" dirty="0" smtClean="0"/>
              <a:t>- Disconnection and meter attachment; </a:t>
            </a:r>
          </a:p>
          <a:p>
            <a:r>
              <a:rPr lang="en-US" baseline="0" dirty="0" smtClean="0"/>
              <a:t>- Sources of capital; </a:t>
            </a:r>
          </a:p>
          <a:p>
            <a:r>
              <a:rPr lang="en-US" baseline="0" dirty="0" smtClean="0"/>
              <a:t>- Underwriting criteria; and </a:t>
            </a:r>
          </a:p>
          <a:p>
            <a:r>
              <a:rPr lang="en-US" baseline="0" dirty="0" smtClean="0"/>
              <a:t>- Eligible measures.</a:t>
            </a:r>
            <a:endParaRPr lang="en-US" dirty="0"/>
          </a:p>
        </p:txBody>
      </p:sp>
      <p:sp>
        <p:nvSpPr>
          <p:cNvPr id="4" name="Slide Number Placeholder 3"/>
          <p:cNvSpPr>
            <a:spLocks noGrp="1"/>
          </p:cNvSpPr>
          <p:nvPr>
            <p:ph type="sldNum" sz="quarter" idx="10"/>
          </p:nvPr>
        </p:nvSpPr>
        <p:spPr/>
        <p:txBody>
          <a:bodyPr/>
          <a:lstStyle/>
          <a:p>
            <a:pPr>
              <a:defRPr/>
            </a:pPr>
            <a:fld id="{D89881EC-C39B-4CA4-96B2-A7044E2421B9}" type="slidenum">
              <a:rPr lang="en-US" smtClean="0"/>
              <a:pPr>
                <a:defRPr/>
              </a:pPr>
              <a:t>23</a:t>
            </a:fld>
            <a:endParaRPr lang="en-US"/>
          </a:p>
        </p:txBody>
      </p:sp>
    </p:spTree>
    <p:extLst>
      <p:ext uri="{BB962C8B-B14F-4D97-AF65-F5344CB8AC3E}">
        <p14:creationId xmlns:p14="http://schemas.microsoft.com/office/powerpoint/2010/main" val="169581879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Three new USDA initiatives could</a:t>
            </a:r>
            <a:r>
              <a:rPr lang="en-US" baseline="0" dirty="0" smtClean="0"/>
              <a:t> fuel very substantial growth in the offering of on-bill financing among cooperatives. T</a:t>
            </a:r>
            <a:r>
              <a:rPr lang="en-US" dirty="0" smtClean="0"/>
              <a:t>he Rural Energy Savings Plan (RESP), the Energy Efficiency Conservation Loan Program (EECLP), and the Rural Energy for America Program (REAP), can support on-bill financing. RESP and</a:t>
            </a:r>
            <a:r>
              <a:rPr lang="en-US" baseline="0" dirty="0" smtClean="0"/>
              <a:t> EECLP are modeled </a:t>
            </a:r>
            <a:r>
              <a:rPr lang="en-US" dirty="0" smtClean="0"/>
              <a:t>on South Carolina’s “Help My House” residential on-bill pilot (see Appendix of </a:t>
            </a:r>
            <a:r>
              <a:rPr lang="en-US" baseline="0" dirty="0" smtClean="0"/>
              <a:t>“Financing Energy Improvements on Utility Bills: Market Updates and Key Program Design Considerations for Policymakers and Administrators” for details of this program).</a:t>
            </a:r>
          </a:p>
          <a:p>
            <a:endParaRPr lang="en-US" baseline="0" dirty="0" smtClean="0"/>
          </a:p>
          <a:p>
            <a:r>
              <a:rPr lang="en-US" dirty="0" smtClean="0"/>
              <a:t>Once the implementation rules have been finalized, roughly 700 rural utilities for which USDA historically has financed power plants and transmission and distribution systems may apply for federal funds to either invest in the efficiency of their own infrastructure or pass along to their consumers in the form of loans for DSM projects that may be repaid</a:t>
            </a:r>
            <a:r>
              <a:rPr lang="en-US" baseline="0" dirty="0" smtClean="0"/>
              <a:t> through on-bill mechanisms</a:t>
            </a:r>
            <a:r>
              <a:rPr lang="en-US" dirty="0" smtClean="0"/>
              <a:t>.</a:t>
            </a:r>
          </a:p>
          <a:p>
            <a:endParaRPr lang="en-US" dirty="0"/>
          </a:p>
        </p:txBody>
      </p:sp>
      <p:sp>
        <p:nvSpPr>
          <p:cNvPr id="4" name="Slide Number Placeholder 3"/>
          <p:cNvSpPr>
            <a:spLocks noGrp="1"/>
          </p:cNvSpPr>
          <p:nvPr>
            <p:ph type="sldNum" sz="quarter" idx="10"/>
          </p:nvPr>
        </p:nvSpPr>
        <p:spPr/>
        <p:txBody>
          <a:bodyPr/>
          <a:lstStyle/>
          <a:p>
            <a:pPr>
              <a:defRPr/>
            </a:pPr>
            <a:fld id="{D89881EC-C39B-4CA4-96B2-A7044E2421B9}" type="slidenum">
              <a:rPr lang="en-US" smtClean="0"/>
              <a:pPr>
                <a:defRPr/>
              </a:pPr>
              <a:t>24</a:t>
            </a:fld>
            <a:endParaRPr lang="en-US"/>
          </a:p>
        </p:txBody>
      </p:sp>
    </p:spTree>
    <p:extLst>
      <p:ext uri="{BB962C8B-B14F-4D97-AF65-F5344CB8AC3E}">
        <p14:creationId xmlns:p14="http://schemas.microsoft.com/office/powerpoint/2010/main" val="256106515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PaceNow.org tracks states that</a:t>
            </a:r>
            <a:r>
              <a:rPr lang="en-US" baseline="0" dirty="0" smtClean="0"/>
              <a:t> have enacted or are considering property assessed clean energy (PACE)-enabling legislation as well as states where PACE programs are operational. </a:t>
            </a:r>
            <a:r>
              <a:rPr lang="en-US" baseline="0" dirty="0" err="1" smtClean="0"/>
              <a:t>PaceNow</a:t>
            </a:r>
            <a:r>
              <a:rPr lang="en-US" baseline="0" dirty="0" smtClean="0"/>
              <a:t> also  active programs, number and value of projects funded, and project application pipelines by segment (residential versus commercial).  See www.pacenow.org for more information. </a:t>
            </a:r>
            <a:endParaRPr lang="en-US" dirty="0"/>
          </a:p>
        </p:txBody>
      </p:sp>
      <p:sp>
        <p:nvSpPr>
          <p:cNvPr id="4" name="Slide Number Placeholder 3"/>
          <p:cNvSpPr>
            <a:spLocks noGrp="1"/>
          </p:cNvSpPr>
          <p:nvPr>
            <p:ph type="sldNum" sz="quarter" idx="10"/>
          </p:nvPr>
        </p:nvSpPr>
        <p:spPr/>
        <p:txBody>
          <a:bodyPr/>
          <a:lstStyle/>
          <a:p>
            <a:pPr>
              <a:defRPr/>
            </a:pPr>
            <a:fld id="{D89881EC-C39B-4CA4-96B2-A7044E2421B9}" type="slidenum">
              <a:rPr lang="en-US" smtClean="0"/>
              <a:pPr>
                <a:defRPr/>
              </a:pPr>
              <a:t>25</a:t>
            </a:fld>
            <a:endParaRPr lang="en-US"/>
          </a:p>
        </p:txBody>
      </p:sp>
    </p:spTree>
    <p:extLst>
      <p:ext uri="{BB962C8B-B14F-4D97-AF65-F5344CB8AC3E}">
        <p14:creationId xmlns:p14="http://schemas.microsoft.com/office/powerpoint/2010/main" val="2211395100"/>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kern="1200" dirty="0" smtClean="0">
                <a:solidFill>
                  <a:schemeClr val="tx1"/>
                </a:solidFill>
                <a:effectLst/>
                <a:latin typeface="+mn-lt"/>
                <a:ea typeface="+mn-ea"/>
                <a:cs typeface="+mn-cs"/>
              </a:rPr>
              <a:t>NASEO’s State Energy Loan Fund (SELF) database tracks energy loan programs operated by State and Territory Energy Offices and their partners, and includes key statistics such as funding source, fund size, and program purpose. To date, NASEO has tracked a total of 79 programs in 44 states, representing a total of over $2 billion in available state financing for energy efficiency and renewable energy projects in a variety of sectors. NASEO’s</a:t>
            </a:r>
            <a:r>
              <a:rPr lang="en-US" baseline="0" dirty="0" smtClean="0"/>
              <a:t> recent report “Unlocking Demand: An Analysis of State Energy efficiency and Renewable Energy Financing Programs in the Buildings and Industrial Sectors” outlines major market barriers, success drivers, and models for state-led financing programs across the buildings and industrial sectors. See www.naseo.org for more information.</a:t>
            </a:r>
            <a:endParaRPr lang="en-US" dirty="0" smtClean="0"/>
          </a:p>
          <a:p>
            <a:endParaRPr lang="en-US" baseline="0" dirty="0" smtClean="0"/>
          </a:p>
          <a:p>
            <a:r>
              <a:rPr lang="en-US" baseline="0" dirty="0" smtClean="0"/>
              <a:t>LBNL and NASEO are collaborating on a forthcoming report documenting quantitative results of ARRA-funded financing programs as well as qualitative themes and best practices learned by these programs. </a:t>
            </a:r>
          </a:p>
        </p:txBody>
      </p:sp>
      <p:sp>
        <p:nvSpPr>
          <p:cNvPr id="4" name="Slide Number Placeholder 3"/>
          <p:cNvSpPr>
            <a:spLocks noGrp="1"/>
          </p:cNvSpPr>
          <p:nvPr>
            <p:ph type="sldNum" sz="quarter" idx="10"/>
          </p:nvPr>
        </p:nvSpPr>
        <p:spPr/>
        <p:txBody>
          <a:bodyPr/>
          <a:lstStyle/>
          <a:p>
            <a:pPr>
              <a:defRPr/>
            </a:pPr>
            <a:fld id="{D89881EC-C39B-4CA4-96B2-A7044E2421B9}" type="slidenum">
              <a:rPr lang="en-US" smtClean="0"/>
              <a:pPr>
                <a:defRPr/>
              </a:pPr>
              <a:t>26</a:t>
            </a:fld>
            <a:endParaRPr lang="en-US"/>
          </a:p>
        </p:txBody>
      </p:sp>
    </p:spTree>
    <p:extLst>
      <p:ext uri="{BB962C8B-B14F-4D97-AF65-F5344CB8AC3E}">
        <p14:creationId xmlns:p14="http://schemas.microsoft.com/office/powerpoint/2010/main" val="1829402788"/>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a:bodyPr>
          <a:lstStyle/>
          <a:p>
            <a:r>
              <a:rPr lang="en-US" dirty="0" smtClean="0"/>
              <a:t>The Coalition for Green Capital (CGC) defines a green</a:t>
            </a:r>
            <a:r>
              <a:rPr lang="en-US" baseline="0" dirty="0" smtClean="0"/>
              <a:t> bank </a:t>
            </a:r>
            <a:r>
              <a:rPr lang="en-US" i="0" baseline="0" dirty="0" smtClean="0"/>
              <a:t>as a “</a:t>
            </a:r>
            <a:r>
              <a:rPr lang="en-US" sz="1200" b="0" i="0" kern="1200" dirty="0" smtClean="0">
                <a:solidFill>
                  <a:schemeClr val="tx1"/>
                </a:solidFill>
                <a:effectLst/>
                <a:latin typeface="+mn-lt"/>
                <a:ea typeface="+mn-ea"/>
                <a:cs typeface="+mn-cs"/>
              </a:rPr>
              <a:t>public or quasi-public financing institution that provides low-cost, long-term financing support to clean, low-carbon projects by leveraging public funds through the use of various financial mechanisms to attract private investment so that each public dollar supports multiple dollars of private investment.”  The</a:t>
            </a:r>
            <a:r>
              <a:rPr lang="en-US" sz="1200" b="0" i="0" kern="1200" baseline="0" dirty="0" smtClean="0">
                <a:solidFill>
                  <a:schemeClr val="tx1"/>
                </a:solidFill>
                <a:effectLst/>
                <a:latin typeface="+mn-lt"/>
                <a:ea typeface="+mn-ea"/>
                <a:cs typeface="+mn-cs"/>
              </a:rPr>
              <a:t> Coalition for Green Capital tracks </a:t>
            </a:r>
            <a:r>
              <a:rPr lang="en-US" baseline="0" dirty="0" smtClean="0"/>
              <a:t>states’ interest in establishing a green bank; the figure above </a:t>
            </a:r>
            <a:r>
              <a:rPr lang="en-US" sz="1200" b="0" i="0" kern="1200" dirty="0" smtClean="0">
                <a:solidFill>
                  <a:schemeClr val="tx1"/>
                </a:solidFill>
                <a:effectLst/>
                <a:latin typeface="+mn-lt"/>
                <a:ea typeface="+mn-ea"/>
                <a:cs typeface="+mn-cs"/>
              </a:rPr>
              <a:t>shows the states with which CGC has communicated and indicates their progress towards establishing a green bank. </a:t>
            </a:r>
            <a:r>
              <a:rPr lang="en-US" dirty="0" smtClean="0"/>
              <a:t> See http://www.coalitionforgreencapital.com/ for more information.</a:t>
            </a:r>
          </a:p>
          <a:p>
            <a:endParaRPr lang="en-US" dirty="0" smtClean="0"/>
          </a:p>
          <a:p>
            <a:r>
              <a:rPr lang="en-US" dirty="0" smtClean="0"/>
              <a:t>Several early examples of secondary market transactions of</a:t>
            </a:r>
            <a:r>
              <a:rPr lang="en-US" baseline="0" dirty="0" smtClean="0"/>
              <a:t> energy efficiency financing instruments exist, and will be explored in LBNL’s forthcoming </a:t>
            </a:r>
            <a:r>
              <a:rPr lang="en-US" b="0" baseline="0" dirty="0" smtClean="0"/>
              <a:t>paper “</a:t>
            </a:r>
            <a:r>
              <a:rPr lang="en-US" sz="1200" b="0" kern="1200" dirty="0" smtClean="0">
                <a:solidFill>
                  <a:schemeClr val="tx1"/>
                </a:solidFill>
                <a:effectLst/>
                <a:latin typeface="+mn-lt"/>
                <a:ea typeface="+mn-ea"/>
                <a:cs typeface="+mn-cs"/>
              </a:rPr>
              <a:t>Accessing Secondary Markets as a Capital Source for Energy Efficiency</a:t>
            </a:r>
            <a:r>
              <a:rPr lang="en-US" sz="1200" b="0" kern="1200" baseline="0" dirty="0" smtClean="0">
                <a:solidFill>
                  <a:schemeClr val="tx1"/>
                </a:solidFill>
                <a:effectLst/>
                <a:latin typeface="+mn-lt"/>
                <a:ea typeface="+mn-ea"/>
                <a:cs typeface="+mn-cs"/>
              </a:rPr>
              <a:t> </a:t>
            </a:r>
            <a:r>
              <a:rPr lang="en-US" sz="1200" b="0" kern="1200" dirty="0" smtClean="0">
                <a:solidFill>
                  <a:schemeClr val="tx1"/>
                </a:solidFill>
                <a:effectLst/>
                <a:latin typeface="+mn-lt"/>
                <a:ea typeface="+mn-ea"/>
                <a:cs typeface="+mn-cs"/>
              </a:rPr>
              <a:t>Finance Programs: Program Design Considerations for Policymakers and Administrators.” Secondary</a:t>
            </a:r>
            <a:r>
              <a:rPr lang="en-US" sz="1200" b="0" kern="1200" baseline="0" dirty="0" smtClean="0">
                <a:solidFill>
                  <a:schemeClr val="tx1"/>
                </a:solidFill>
                <a:effectLst/>
                <a:latin typeface="+mn-lt"/>
                <a:ea typeface="+mn-ea"/>
                <a:cs typeface="+mn-cs"/>
              </a:rPr>
              <a:t> markets and secondary market transactions have the potential to: replenish public or rate payer capital that seeded the financing program, reduce financing cost, reduce the need for program subsidies, demonstrate profitability for financial institutions, create a standardized asset class, and increase the overall amount of capital available to energy efficiency investment. The LBNL paper will explore this potential and make recommendations to program designers and administrators who are considering accessing the secondary market.</a:t>
            </a:r>
          </a:p>
          <a:p>
            <a:endParaRPr lang="en-US" sz="1200" b="0" kern="1200" baseline="0" dirty="0" smtClean="0">
              <a:solidFill>
                <a:schemeClr val="tx1"/>
              </a:solidFill>
              <a:effectLst/>
              <a:latin typeface="+mn-lt"/>
              <a:ea typeface="+mn-ea"/>
              <a:cs typeface="+mn-cs"/>
            </a:endParaRPr>
          </a:p>
          <a:p>
            <a:r>
              <a:rPr lang="en-US" sz="1200" b="0" kern="1200" baseline="0" dirty="0" smtClean="0">
                <a:solidFill>
                  <a:schemeClr val="tx1"/>
                </a:solidFill>
                <a:effectLst/>
                <a:latin typeface="+mn-lt"/>
                <a:ea typeface="+mn-ea"/>
                <a:cs typeface="+mn-cs"/>
              </a:rPr>
              <a:t>For a profile of the Craft 3 transaction, listed above, see LBNL’s “Selling an Energy Efficiency Loan Portfolio in Oregon: Resale of the Craft3 loan portfolio to Self-Help Credit Union” at http://emp.lbl.gov/sites/all/files/craft3-policy-brief_0.pdf.</a:t>
            </a:r>
            <a:endParaRPr lang="en-US" b="0" dirty="0"/>
          </a:p>
        </p:txBody>
      </p:sp>
      <p:sp>
        <p:nvSpPr>
          <p:cNvPr id="4" name="Slide Number Placeholder 3"/>
          <p:cNvSpPr>
            <a:spLocks noGrp="1"/>
          </p:cNvSpPr>
          <p:nvPr>
            <p:ph type="sldNum" sz="quarter" idx="10"/>
          </p:nvPr>
        </p:nvSpPr>
        <p:spPr/>
        <p:txBody>
          <a:bodyPr/>
          <a:lstStyle/>
          <a:p>
            <a:pPr>
              <a:defRPr/>
            </a:pPr>
            <a:fld id="{D89881EC-C39B-4CA4-96B2-A7044E2421B9}" type="slidenum">
              <a:rPr lang="en-US" smtClean="0"/>
              <a:pPr>
                <a:defRPr/>
              </a:pPr>
              <a:t>27</a:t>
            </a:fld>
            <a:endParaRPr lang="en-US"/>
          </a:p>
        </p:txBody>
      </p:sp>
    </p:spTree>
    <p:extLst>
      <p:ext uri="{BB962C8B-B14F-4D97-AF65-F5344CB8AC3E}">
        <p14:creationId xmlns:p14="http://schemas.microsoft.com/office/powerpoint/2010/main" val="395345578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This histogram</a:t>
            </a:r>
            <a:r>
              <a:rPr lang="en-US" baseline="0" dirty="0" smtClean="0"/>
              <a:t> shows the distribution among states of percent annual electricity savings levels that LBNL estimates were achieved in 2012 by all utility customer-funded programs, including those funded by publicly owned utilities and cooperatives, as well as investor-owned utilities. Nearly a third of states are saving at least 1% of electricity that would otherwise have been consumed. Below this level are a large number of states – about 40% - that mostly are relatively new to energy efficiency and are just ramping up their savings targets.  </a:t>
            </a:r>
            <a:endParaRPr lang="en-US" dirty="0"/>
          </a:p>
        </p:txBody>
      </p:sp>
      <p:sp>
        <p:nvSpPr>
          <p:cNvPr id="4" name="Slide Number Placeholder 3"/>
          <p:cNvSpPr>
            <a:spLocks noGrp="1"/>
          </p:cNvSpPr>
          <p:nvPr>
            <p:ph type="sldNum" sz="quarter" idx="10"/>
          </p:nvPr>
        </p:nvSpPr>
        <p:spPr/>
        <p:txBody>
          <a:bodyPr/>
          <a:lstStyle/>
          <a:p>
            <a:pPr>
              <a:defRPr/>
            </a:pPr>
            <a:fld id="{D89881EC-C39B-4CA4-96B2-A7044E2421B9}" type="slidenum">
              <a:rPr lang="en-US" smtClean="0"/>
              <a:pPr>
                <a:defRPr/>
              </a:pPr>
              <a:t>2</a:t>
            </a:fld>
            <a:endParaRPr lang="en-US"/>
          </a:p>
        </p:txBody>
      </p:sp>
    </p:spTree>
    <p:extLst>
      <p:ext uri="{BB962C8B-B14F-4D97-AF65-F5344CB8AC3E}">
        <p14:creationId xmlns:p14="http://schemas.microsoft.com/office/powerpoint/2010/main" val="162108209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Spending on energy-efficiency</a:t>
            </a:r>
            <a:r>
              <a:rPr lang="en-US" baseline="0" dirty="0" smtClean="0"/>
              <a:t> programs funded by utility customers – for both gas and electricity – has increased 80% in the last five years, based up annual industry surveys of program administrators by the Consortium for Energy Efficiency. The rate of growth has slowed somewhat from the last decade, in part due to lower natural gas prices and therefore diminished program cost effectiveness, but LBNL projects spending will nearly double and could triple by 2025. </a:t>
            </a:r>
            <a:endParaRPr lang="en-US" dirty="0"/>
          </a:p>
        </p:txBody>
      </p:sp>
      <p:sp>
        <p:nvSpPr>
          <p:cNvPr id="4" name="Slide Number Placeholder 3"/>
          <p:cNvSpPr>
            <a:spLocks noGrp="1"/>
          </p:cNvSpPr>
          <p:nvPr>
            <p:ph type="sldNum" sz="quarter" idx="10"/>
          </p:nvPr>
        </p:nvSpPr>
        <p:spPr/>
        <p:txBody>
          <a:bodyPr/>
          <a:lstStyle/>
          <a:p>
            <a:pPr>
              <a:defRPr/>
            </a:pPr>
            <a:fld id="{D89881EC-C39B-4CA4-96B2-A7044E2421B9}" type="slidenum">
              <a:rPr lang="en-US" smtClean="0"/>
              <a:pPr>
                <a:defRPr/>
              </a:pPr>
              <a:t>3</a:t>
            </a:fld>
            <a:endParaRPr lang="en-US"/>
          </a:p>
        </p:txBody>
      </p:sp>
    </p:spTree>
    <p:extLst>
      <p:ext uri="{BB962C8B-B14F-4D97-AF65-F5344CB8AC3E}">
        <p14:creationId xmlns:p14="http://schemas.microsoft.com/office/powerpoint/2010/main" val="195407657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dirty="0" smtClean="0"/>
              <a:t>Half of the states</a:t>
            </a:r>
            <a:r>
              <a:rPr lang="en-US" baseline="0" dirty="0" smtClean="0"/>
              <a:t> have some sort of policy that commits program administrators to acquiring a certain amount of savings each year, based on recent analysis by the American Council for an Energy Efficient Economy (ACEEE). These policies include energy efficiency resource standards (EERSs); savings targets that are tailored to each utility or program administrator; renewable portfolio or energy standards (RPS/RES) that allow energy efficiency as an eligible resource; or a statutory mandate for program administrators to acquire all cost-effective efficiency. The number of states with such policies was somewhat larger: </a:t>
            </a:r>
            <a:r>
              <a:rPr lang="en-US" sz="1200" dirty="0" smtClean="0"/>
              <a:t>Indiana eliminated its EERS; Florida funds its programs below what is necessary to meet its targets; Utah and Virginia</a:t>
            </a:r>
            <a:r>
              <a:rPr lang="en-US" sz="1200" baseline="0" dirty="0" smtClean="0"/>
              <a:t> have voluntary standards. And while Ohio technically has retained its policy, the state has frozen its savings targets at current levels and allowed a variety of other ways of meeting the targets, such as savings banked from earlier years and reduced line losses from new transmission and distribution investments.</a:t>
            </a:r>
            <a:endParaRPr lang="en-US" sz="1200" dirty="0" smtClean="0"/>
          </a:p>
          <a:p>
            <a:endParaRPr lang="en-US" dirty="0"/>
          </a:p>
        </p:txBody>
      </p:sp>
      <p:sp>
        <p:nvSpPr>
          <p:cNvPr id="4" name="Slide Number Placeholder 3"/>
          <p:cNvSpPr>
            <a:spLocks noGrp="1"/>
          </p:cNvSpPr>
          <p:nvPr>
            <p:ph type="sldNum" sz="quarter" idx="10"/>
          </p:nvPr>
        </p:nvSpPr>
        <p:spPr/>
        <p:txBody>
          <a:bodyPr/>
          <a:lstStyle/>
          <a:p>
            <a:pPr>
              <a:defRPr/>
            </a:pPr>
            <a:fld id="{D89881EC-C39B-4CA4-96B2-A7044E2421B9}" type="slidenum">
              <a:rPr lang="en-US" smtClean="0"/>
              <a:pPr>
                <a:defRPr/>
              </a:pPr>
              <a:t>4</a:t>
            </a:fld>
            <a:endParaRPr lang="en-US"/>
          </a:p>
        </p:txBody>
      </p:sp>
    </p:spTree>
    <p:extLst>
      <p:ext uri="{BB962C8B-B14F-4D97-AF65-F5344CB8AC3E}">
        <p14:creationId xmlns:p14="http://schemas.microsoft.com/office/powerpoint/2010/main" val="105276540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“Top 10” states,</a:t>
            </a:r>
            <a:r>
              <a:rPr lang="en-US" baseline="0" dirty="0" smtClean="0"/>
              <a:t> defined by savings, are all achieving more than 1%, and most are headed for 1.5% of more within the next year or two. </a:t>
            </a:r>
            <a:endParaRPr lang="en-US" dirty="0"/>
          </a:p>
        </p:txBody>
      </p:sp>
      <p:sp>
        <p:nvSpPr>
          <p:cNvPr id="4" name="Slide Number Placeholder 3"/>
          <p:cNvSpPr>
            <a:spLocks noGrp="1"/>
          </p:cNvSpPr>
          <p:nvPr>
            <p:ph type="sldNum" sz="quarter" idx="10"/>
          </p:nvPr>
        </p:nvSpPr>
        <p:spPr/>
        <p:txBody>
          <a:bodyPr/>
          <a:lstStyle/>
          <a:p>
            <a:pPr>
              <a:defRPr/>
            </a:pPr>
            <a:fld id="{D89881EC-C39B-4CA4-96B2-A7044E2421B9}" type="slidenum">
              <a:rPr lang="en-US" smtClean="0"/>
              <a:pPr>
                <a:defRPr/>
              </a:pPr>
              <a:t>5</a:t>
            </a:fld>
            <a:endParaRPr lang="en-US"/>
          </a:p>
        </p:txBody>
      </p:sp>
    </p:spTree>
    <p:extLst>
      <p:ext uri="{BB962C8B-B14F-4D97-AF65-F5344CB8AC3E}">
        <p14:creationId xmlns:p14="http://schemas.microsoft.com/office/powerpoint/2010/main" val="295389116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Most</a:t>
            </a:r>
            <a:r>
              <a:rPr lang="en-US" baseline="0" dirty="0" smtClean="0"/>
              <a:t> other states have savings targets or similar policy commitments that savings will rise at least through the end of this decade. Notable exceptions include the elimination or effective downward revision in savings targets for future efficiency program portfolios in Indiana and Ohio. The actual impact of those policy changes is not certain, but the changes do appear to eliminate or substantially undermine the regulatory impetus to acquire savings. We therefore have modeled future years based on declining annual incremental savings from customer-funded programs. Barring some reversal, both states appear headed for de </a:t>
            </a:r>
            <a:r>
              <a:rPr lang="en-US" baseline="0" dirty="0" err="1" smtClean="0"/>
              <a:t>minimis</a:t>
            </a:r>
            <a:r>
              <a:rPr lang="en-US" baseline="0" dirty="0" smtClean="0"/>
              <a:t> savings from programs near the end of the decade. </a:t>
            </a:r>
            <a:endParaRPr lang="en-US" dirty="0"/>
          </a:p>
        </p:txBody>
      </p:sp>
      <p:sp>
        <p:nvSpPr>
          <p:cNvPr id="4" name="Slide Number Placeholder 3"/>
          <p:cNvSpPr>
            <a:spLocks noGrp="1"/>
          </p:cNvSpPr>
          <p:nvPr>
            <p:ph type="sldNum" sz="quarter" idx="10"/>
          </p:nvPr>
        </p:nvSpPr>
        <p:spPr/>
        <p:txBody>
          <a:bodyPr/>
          <a:lstStyle/>
          <a:p>
            <a:pPr>
              <a:defRPr/>
            </a:pPr>
            <a:fld id="{D89881EC-C39B-4CA4-96B2-A7044E2421B9}" type="slidenum">
              <a:rPr lang="en-US" smtClean="0"/>
              <a:pPr>
                <a:defRPr/>
              </a:pPr>
              <a:t>6</a:t>
            </a:fld>
            <a:endParaRPr lang="en-US"/>
          </a:p>
        </p:txBody>
      </p:sp>
    </p:spTree>
    <p:extLst>
      <p:ext uri="{BB962C8B-B14F-4D97-AF65-F5344CB8AC3E}">
        <p14:creationId xmlns:p14="http://schemas.microsoft.com/office/powerpoint/2010/main" val="324544868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policy changes in Indiana and Ohio</a:t>
            </a:r>
            <a:r>
              <a:rPr lang="en-US" baseline="0" dirty="0" smtClean="0"/>
              <a:t> – based upon our assumptions of declining annual incremental savings – do </a:t>
            </a:r>
            <a:r>
              <a:rPr lang="en-US" dirty="0" smtClean="0"/>
              <a:t>have a material impact on total national savings. We project that national electricity</a:t>
            </a:r>
            <a:r>
              <a:rPr lang="en-US" baseline="0" dirty="0" smtClean="0"/>
              <a:t> savings would decline from today’s levels.</a:t>
            </a:r>
            <a:r>
              <a:rPr lang="en-US" dirty="0" smtClean="0"/>
              <a:t> </a:t>
            </a:r>
            <a:endParaRPr lang="en-US" dirty="0"/>
          </a:p>
        </p:txBody>
      </p:sp>
      <p:sp>
        <p:nvSpPr>
          <p:cNvPr id="4" name="Slide Number Placeholder 3"/>
          <p:cNvSpPr>
            <a:spLocks noGrp="1"/>
          </p:cNvSpPr>
          <p:nvPr>
            <p:ph type="sldNum" sz="quarter" idx="10"/>
          </p:nvPr>
        </p:nvSpPr>
        <p:spPr/>
        <p:txBody>
          <a:bodyPr/>
          <a:lstStyle/>
          <a:p>
            <a:pPr>
              <a:defRPr/>
            </a:pPr>
            <a:fld id="{D89881EC-C39B-4CA4-96B2-A7044E2421B9}" type="slidenum">
              <a:rPr lang="en-US" smtClean="0"/>
              <a:pPr>
                <a:defRPr/>
              </a:pPr>
              <a:t>7</a:t>
            </a:fld>
            <a:endParaRPr lang="en-US"/>
          </a:p>
        </p:txBody>
      </p:sp>
    </p:spTree>
    <p:extLst>
      <p:ext uri="{BB962C8B-B14F-4D97-AF65-F5344CB8AC3E}">
        <p14:creationId xmlns:p14="http://schemas.microsoft.com/office/powerpoint/2010/main" val="203283705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map, maintained by the Natural Resources Defense</a:t>
            </a:r>
            <a:r>
              <a:rPr lang="en-US" baseline="0" dirty="0" smtClean="0"/>
              <a:t> Council (NRDC), tracks decoupling policies for both electric and natural gas utilities. It indicates that about half of the states have or are contemplating decoupling revenues from sales for one or more gas or electric utilities, with decoupling for gas utilities being more prevalent. </a:t>
            </a:r>
            <a:endParaRPr lang="en-US" dirty="0"/>
          </a:p>
        </p:txBody>
      </p:sp>
      <p:sp>
        <p:nvSpPr>
          <p:cNvPr id="4" name="Slide Number Placeholder 3"/>
          <p:cNvSpPr>
            <a:spLocks noGrp="1"/>
          </p:cNvSpPr>
          <p:nvPr>
            <p:ph type="sldNum" sz="quarter" idx="10"/>
          </p:nvPr>
        </p:nvSpPr>
        <p:spPr/>
        <p:txBody>
          <a:bodyPr/>
          <a:lstStyle/>
          <a:p>
            <a:pPr>
              <a:defRPr/>
            </a:pPr>
            <a:fld id="{D89881EC-C39B-4CA4-96B2-A7044E2421B9}" type="slidenum">
              <a:rPr lang="en-US" smtClean="0"/>
              <a:pPr>
                <a:defRPr/>
              </a:pPr>
              <a:t>8</a:t>
            </a:fld>
            <a:endParaRPr lang="en-US"/>
          </a:p>
        </p:txBody>
      </p:sp>
    </p:spTree>
    <p:extLst>
      <p:ext uri="{BB962C8B-B14F-4D97-AF65-F5344CB8AC3E}">
        <p14:creationId xmlns:p14="http://schemas.microsoft.com/office/powerpoint/2010/main" val="144502619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 name="Picture 6" descr="US_Map_Arrows_LONG_RGB.jpg"/>
          <p:cNvPicPr>
            <a:picLocks noChangeAspect="1"/>
          </p:cNvPicPr>
          <p:nvPr userDrawn="1"/>
        </p:nvPicPr>
        <p:blipFill>
          <a:blip r:embed="rId2" cstate="print"/>
          <a:srcRect/>
          <a:stretch>
            <a:fillRect/>
          </a:stretch>
        </p:blipFill>
        <p:spPr bwMode="auto">
          <a:xfrm>
            <a:off x="0" y="0"/>
            <a:ext cx="9144000" cy="1471613"/>
          </a:xfrm>
          <a:prstGeom prst="rect">
            <a:avLst/>
          </a:prstGeom>
          <a:noFill/>
          <a:ln w="9525">
            <a:noFill/>
            <a:miter lim="800000"/>
            <a:headEnd/>
            <a:tailEnd/>
          </a:ln>
        </p:spPr>
      </p:pic>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pic>
        <p:nvPicPr>
          <p:cNvPr id="4" name="Picture 6" descr="US_Map_Arrows_LONG_RGB.jpg"/>
          <p:cNvPicPr>
            <a:picLocks noChangeAspect="1"/>
          </p:cNvPicPr>
          <p:nvPr userDrawn="1"/>
        </p:nvPicPr>
        <p:blipFill>
          <a:blip r:embed="rId2" cstate="print"/>
          <a:srcRect/>
          <a:stretch>
            <a:fillRect/>
          </a:stretch>
        </p:blipFill>
        <p:spPr bwMode="auto">
          <a:xfrm>
            <a:off x="0" y="6159500"/>
            <a:ext cx="4343400" cy="698500"/>
          </a:xfrm>
          <a:prstGeom prst="rect">
            <a:avLst/>
          </a:prstGeom>
          <a:noFill/>
          <a:ln w="9525">
            <a:noFill/>
            <a:miter lim="800000"/>
            <a:headEnd/>
            <a:tailEnd/>
          </a:ln>
        </p:spPr>
      </p:pic>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a:xfrm>
            <a:off x="4343400" y="6356350"/>
            <a:ext cx="2133600" cy="365125"/>
          </a:xfrm>
        </p:spPr>
        <p:txBody>
          <a:bodyPr/>
          <a:lstStyle>
            <a:lvl1pPr>
              <a:defRPr/>
            </a:lvl1pPr>
          </a:lstStyle>
          <a:p>
            <a:pPr>
              <a:defRPr/>
            </a:pPr>
            <a:fld id="{4BBC3278-3EED-4175-AE39-61C7171895ED}" type="datetime1">
              <a:rPr lang="en-US" smtClean="0"/>
              <a:t>7/18/2014</a:t>
            </a:fld>
            <a:endParaRPr lang="en-US"/>
          </a:p>
        </p:txBody>
      </p:sp>
      <p:sp>
        <p:nvSpPr>
          <p:cNvPr id="6" name="Slide Number Placeholder 5"/>
          <p:cNvSpPr>
            <a:spLocks noGrp="1"/>
          </p:cNvSpPr>
          <p:nvPr>
            <p:ph type="sldNum" sz="quarter" idx="11"/>
          </p:nvPr>
        </p:nvSpPr>
        <p:spPr/>
        <p:txBody>
          <a:bodyPr/>
          <a:lstStyle>
            <a:lvl1pPr>
              <a:defRPr>
                <a:solidFill>
                  <a:schemeClr val="tx1"/>
                </a:solidFill>
              </a:defRPr>
            </a:lvl1pPr>
          </a:lstStyle>
          <a:p>
            <a:pPr>
              <a:defRPr/>
            </a:pPr>
            <a:fld id="{7AD28514-273D-4C7E-8EC7-3C7A1DD41775}" type="slidenum">
              <a:rPr lang="en-US"/>
              <a:pPr>
                <a:defRPr/>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pic>
        <p:nvPicPr>
          <p:cNvPr id="4" name="Picture 6" descr="US_Map_Arrows_LONG_RGB.jpg"/>
          <p:cNvPicPr>
            <a:picLocks noChangeAspect="1"/>
          </p:cNvPicPr>
          <p:nvPr userDrawn="1"/>
        </p:nvPicPr>
        <p:blipFill>
          <a:blip r:embed="rId2" cstate="print"/>
          <a:srcRect/>
          <a:stretch>
            <a:fillRect/>
          </a:stretch>
        </p:blipFill>
        <p:spPr bwMode="auto">
          <a:xfrm>
            <a:off x="0" y="6159500"/>
            <a:ext cx="4343400" cy="698500"/>
          </a:xfrm>
          <a:prstGeom prst="rect">
            <a:avLst/>
          </a:prstGeom>
          <a:noFill/>
          <a:ln w="9525">
            <a:noFill/>
            <a:miter lim="800000"/>
            <a:headEnd/>
            <a:tailEnd/>
          </a:ln>
        </p:spPr>
      </p:pic>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a:xfrm>
            <a:off x="4343400" y="6356350"/>
            <a:ext cx="2133600" cy="365125"/>
          </a:xfrm>
        </p:spPr>
        <p:txBody>
          <a:bodyPr/>
          <a:lstStyle>
            <a:lvl1pPr>
              <a:defRPr/>
            </a:lvl1pPr>
          </a:lstStyle>
          <a:p>
            <a:pPr>
              <a:defRPr/>
            </a:pPr>
            <a:fld id="{689AD559-7D76-4D5A-AE51-8F09204194A9}" type="datetime1">
              <a:rPr lang="en-US" smtClean="0"/>
              <a:t>7/18/2014</a:t>
            </a:fld>
            <a:endParaRPr lang="en-US"/>
          </a:p>
        </p:txBody>
      </p:sp>
      <p:sp>
        <p:nvSpPr>
          <p:cNvPr id="6" name="Slide Number Placeholder 5"/>
          <p:cNvSpPr>
            <a:spLocks noGrp="1"/>
          </p:cNvSpPr>
          <p:nvPr>
            <p:ph type="sldNum" sz="quarter" idx="11"/>
          </p:nvPr>
        </p:nvSpPr>
        <p:spPr/>
        <p:txBody>
          <a:bodyPr/>
          <a:lstStyle>
            <a:lvl1pPr>
              <a:defRPr>
                <a:solidFill>
                  <a:schemeClr val="tx1"/>
                </a:solidFill>
              </a:defRPr>
            </a:lvl1pPr>
          </a:lstStyle>
          <a:p>
            <a:pPr>
              <a:defRPr/>
            </a:pPr>
            <a:fld id="{8ED3C9D4-931D-47C5-B7CB-6326EABC48BA}" type="slidenum">
              <a:rPr lang="en-US"/>
              <a:pPr>
                <a:defRPr/>
              </a:pPr>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cSld name="1_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4904206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4" name="Picture 6" descr="US_Map_Arrows_LONG_RGB.jpg"/>
          <p:cNvPicPr>
            <a:picLocks noChangeAspect="1"/>
          </p:cNvPicPr>
          <p:nvPr userDrawn="1"/>
        </p:nvPicPr>
        <p:blipFill>
          <a:blip r:embed="rId2" cstate="print"/>
          <a:srcRect/>
          <a:stretch>
            <a:fillRect/>
          </a:stretch>
        </p:blipFill>
        <p:spPr bwMode="auto">
          <a:xfrm>
            <a:off x="0" y="6159500"/>
            <a:ext cx="4343400" cy="698500"/>
          </a:xfrm>
          <a:prstGeom prst="rect">
            <a:avLst/>
          </a:prstGeom>
          <a:noFill/>
          <a:ln w="9525">
            <a:noFill/>
            <a:miter lim="800000"/>
            <a:headEnd/>
            <a:tailEnd/>
          </a:ln>
        </p:spPr>
      </p:pic>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a:xfrm>
            <a:off x="4343400" y="6356350"/>
            <a:ext cx="2133600" cy="365125"/>
          </a:xfrm>
        </p:spPr>
        <p:txBody>
          <a:bodyPr/>
          <a:lstStyle>
            <a:lvl1pPr>
              <a:defRPr/>
            </a:lvl1pPr>
          </a:lstStyle>
          <a:p>
            <a:pPr>
              <a:defRPr/>
            </a:pPr>
            <a:fld id="{3D1AE5B7-1802-482B-923C-69924E942B26}" type="datetime1">
              <a:rPr lang="en-US" smtClean="0"/>
              <a:t>7/18/2014</a:t>
            </a:fld>
            <a:endParaRPr lang="en-US"/>
          </a:p>
        </p:txBody>
      </p:sp>
      <p:sp>
        <p:nvSpPr>
          <p:cNvPr id="6" name="Slide Number Placeholder 5"/>
          <p:cNvSpPr>
            <a:spLocks noGrp="1"/>
          </p:cNvSpPr>
          <p:nvPr>
            <p:ph type="sldNum" sz="quarter" idx="11"/>
          </p:nvPr>
        </p:nvSpPr>
        <p:spPr/>
        <p:txBody>
          <a:bodyPr/>
          <a:lstStyle>
            <a:lvl1pPr>
              <a:defRPr>
                <a:solidFill>
                  <a:schemeClr val="tx1"/>
                </a:solidFill>
              </a:defRPr>
            </a:lvl1pPr>
          </a:lstStyle>
          <a:p>
            <a:pPr>
              <a:defRPr/>
            </a:pPr>
            <a:fld id="{062878FC-00D9-4F9C-AA13-37DAFDD0C705}" type="slidenum">
              <a:rPr lang="en-US"/>
              <a:pPr>
                <a:defRPr/>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4" name="Picture 6" descr="US_Map_Arrows_LONG_RGB.jpg"/>
          <p:cNvPicPr>
            <a:picLocks noChangeAspect="1"/>
          </p:cNvPicPr>
          <p:nvPr userDrawn="1"/>
        </p:nvPicPr>
        <p:blipFill>
          <a:blip r:embed="rId2" cstate="print"/>
          <a:srcRect/>
          <a:stretch>
            <a:fillRect/>
          </a:stretch>
        </p:blipFill>
        <p:spPr bwMode="auto">
          <a:xfrm>
            <a:off x="0" y="6159500"/>
            <a:ext cx="4343400" cy="698500"/>
          </a:xfrm>
          <a:prstGeom prst="rect">
            <a:avLst/>
          </a:prstGeom>
          <a:noFill/>
          <a:ln w="9525">
            <a:noFill/>
            <a:miter lim="800000"/>
            <a:headEnd/>
            <a:tailEnd/>
          </a:ln>
        </p:spPr>
      </p:pic>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5" name="Date Placeholder 3"/>
          <p:cNvSpPr>
            <a:spLocks noGrp="1"/>
          </p:cNvSpPr>
          <p:nvPr>
            <p:ph type="dt" sz="half" idx="10"/>
          </p:nvPr>
        </p:nvSpPr>
        <p:spPr>
          <a:xfrm>
            <a:off x="4343400" y="6356350"/>
            <a:ext cx="2133600" cy="365125"/>
          </a:xfrm>
        </p:spPr>
        <p:txBody>
          <a:bodyPr/>
          <a:lstStyle>
            <a:lvl1pPr>
              <a:defRPr/>
            </a:lvl1pPr>
          </a:lstStyle>
          <a:p>
            <a:pPr>
              <a:defRPr/>
            </a:pPr>
            <a:fld id="{F1E383F9-35AE-4C4D-82C3-3ACCD8AE7B1A}" type="datetime1">
              <a:rPr lang="en-US" smtClean="0"/>
              <a:t>7/18/2014</a:t>
            </a:fld>
            <a:endParaRPr lang="en-US"/>
          </a:p>
        </p:txBody>
      </p:sp>
      <p:sp>
        <p:nvSpPr>
          <p:cNvPr id="6" name="Slide Number Placeholder 5"/>
          <p:cNvSpPr>
            <a:spLocks noGrp="1"/>
          </p:cNvSpPr>
          <p:nvPr>
            <p:ph type="sldNum" sz="quarter" idx="11"/>
          </p:nvPr>
        </p:nvSpPr>
        <p:spPr/>
        <p:txBody>
          <a:bodyPr/>
          <a:lstStyle>
            <a:lvl1pPr>
              <a:defRPr>
                <a:solidFill>
                  <a:schemeClr val="tx1"/>
                </a:solidFill>
              </a:defRPr>
            </a:lvl1pPr>
          </a:lstStyle>
          <a:p>
            <a:pPr>
              <a:defRPr/>
            </a:pPr>
            <a:fld id="{AFC4C4BE-1904-4FBA-AD6A-89A31D29093F}" type="slidenum">
              <a:rPr lang="en-US"/>
              <a:pPr>
                <a:defRPr/>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pic>
        <p:nvPicPr>
          <p:cNvPr id="5" name="Picture 7" descr="US_Map_Arrows_LONG_RGB.jpg"/>
          <p:cNvPicPr>
            <a:picLocks noChangeAspect="1"/>
          </p:cNvPicPr>
          <p:nvPr userDrawn="1"/>
        </p:nvPicPr>
        <p:blipFill>
          <a:blip r:embed="rId2" cstate="print"/>
          <a:srcRect/>
          <a:stretch>
            <a:fillRect/>
          </a:stretch>
        </p:blipFill>
        <p:spPr bwMode="auto">
          <a:xfrm>
            <a:off x="0" y="6159500"/>
            <a:ext cx="4343400" cy="698500"/>
          </a:xfrm>
          <a:prstGeom prst="rect">
            <a:avLst/>
          </a:prstGeom>
          <a:noFill/>
          <a:ln w="9525">
            <a:noFill/>
            <a:miter lim="800000"/>
            <a:headEnd/>
            <a:tailEnd/>
          </a:ln>
        </p:spPr>
      </p:pic>
      <p:sp>
        <p:nvSpPr>
          <p:cNvPr id="2" name="Title 1"/>
          <p:cNvSpPr>
            <a:spLocks noGrp="1"/>
          </p:cNvSpPr>
          <p:nvPr>
            <p:ph type="title"/>
          </p:nvPr>
        </p:nvSpPr>
        <p:spPr>
          <a:xfrm>
            <a:off x="457200" y="0"/>
            <a:ext cx="8229600" cy="11430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Date Placeholder 3"/>
          <p:cNvSpPr>
            <a:spLocks noGrp="1"/>
          </p:cNvSpPr>
          <p:nvPr>
            <p:ph type="dt" sz="half" idx="10"/>
          </p:nvPr>
        </p:nvSpPr>
        <p:spPr>
          <a:xfrm>
            <a:off x="4343400" y="6356350"/>
            <a:ext cx="2133600" cy="365125"/>
          </a:xfrm>
        </p:spPr>
        <p:txBody>
          <a:bodyPr/>
          <a:lstStyle>
            <a:lvl1pPr>
              <a:defRPr/>
            </a:lvl1pPr>
          </a:lstStyle>
          <a:p>
            <a:pPr>
              <a:defRPr/>
            </a:pPr>
            <a:fld id="{260C1C29-B477-468F-B4C4-DE1291397433}" type="datetime1">
              <a:rPr lang="en-US" smtClean="0"/>
              <a:t>7/18/2014</a:t>
            </a:fld>
            <a:endParaRPr lang="en-US"/>
          </a:p>
        </p:txBody>
      </p:sp>
      <p:sp>
        <p:nvSpPr>
          <p:cNvPr id="7" name="Slide Number Placeholder 5"/>
          <p:cNvSpPr>
            <a:spLocks noGrp="1"/>
          </p:cNvSpPr>
          <p:nvPr>
            <p:ph type="sldNum" sz="quarter" idx="11"/>
          </p:nvPr>
        </p:nvSpPr>
        <p:spPr/>
        <p:txBody>
          <a:bodyPr/>
          <a:lstStyle>
            <a:lvl1pPr>
              <a:defRPr>
                <a:solidFill>
                  <a:schemeClr val="tx1"/>
                </a:solidFill>
              </a:defRPr>
            </a:lvl1pPr>
          </a:lstStyle>
          <a:p>
            <a:pPr>
              <a:defRPr/>
            </a:pPr>
            <a:fld id="{068F1241-91A5-4E2F-9312-F4A6C447BE3D}" type="slidenum">
              <a:rPr lang="en-US"/>
              <a:pPr>
                <a:defRPr/>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pic>
        <p:nvPicPr>
          <p:cNvPr id="7" name="Picture 9" descr="US_Map_Arrows_LONG_RGB.jpg"/>
          <p:cNvPicPr>
            <a:picLocks noChangeAspect="1"/>
          </p:cNvPicPr>
          <p:nvPr userDrawn="1"/>
        </p:nvPicPr>
        <p:blipFill>
          <a:blip r:embed="rId2" cstate="print"/>
          <a:srcRect/>
          <a:stretch>
            <a:fillRect/>
          </a:stretch>
        </p:blipFill>
        <p:spPr bwMode="auto">
          <a:xfrm>
            <a:off x="0" y="6159500"/>
            <a:ext cx="4343400" cy="698500"/>
          </a:xfrm>
          <a:prstGeom prst="rect">
            <a:avLst/>
          </a:prstGeom>
          <a:noFill/>
          <a:ln w="9525">
            <a:noFill/>
            <a:miter lim="800000"/>
            <a:headEnd/>
            <a:tailEnd/>
          </a:ln>
        </p:spPr>
      </p:pic>
      <p:sp>
        <p:nvSpPr>
          <p:cNvPr id="2" name="Title 1"/>
          <p:cNvSpPr>
            <a:spLocks noGrp="1"/>
          </p:cNvSpPr>
          <p:nvPr>
            <p:ph type="title"/>
          </p:nvPr>
        </p:nvSpPr>
        <p:spPr>
          <a:xfrm>
            <a:off x="457200" y="0"/>
            <a:ext cx="8229600" cy="1143000"/>
          </a:xfrm>
        </p:spPr>
        <p:txBody>
          <a:bodyPr/>
          <a:lstStyle>
            <a:lvl1pPr>
              <a:defRPr/>
            </a:lvl1pPr>
          </a:lstStyle>
          <a:p>
            <a:r>
              <a:rPr lang="en-US" dirty="0" smtClean="0"/>
              <a:t>Click to edit Master title style</a:t>
            </a:r>
            <a:endParaRPr lang="en-US" dirty="0"/>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Date Placeholder 3"/>
          <p:cNvSpPr>
            <a:spLocks noGrp="1"/>
          </p:cNvSpPr>
          <p:nvPr>
            <p:ph type="dt" sz="half" idx="10"/>
          </p:nvPr>
        </p:nvSpPr>
        <p:spPr>
          <a:xfrm>
            <a:off x="4343400" y="6356350"/>
            <a:ext cx="2133600" cy="365125"/>
          </a:xfrm>
        </p:spPr>
        <p:txBody>
          <a:bodyPr/>
          <a:lstStyle>
            <a:lvl1pPr>
              <a:defRPr/>
            </a:lvl1pPr>
          </a:lstStyle>
          <a:p>
            <a:pPr>
              <a:defRPr/>
            </a:pPr>
            <a:fld id="{4F13DB1F-242E-4925-8084-DB778FE5DAFD}" type="datetime1">
              <a:rPr lang="en-US" smtClean="0"/>
              <a:t>7/18/2014</a:t>
            </a:fld>
            <a:endParaRPr lang="en-US"/>
          </a:p>
        </p:txBody>
      </p:sp>
      <p:sp>
        <p:nvSpPr>
          <p:cNvPr id="9" name="Slide Number Placeholder 5"/>
          <p:cNvSpPr>
            <a:spLocks noGrp="1"/>
          </p:cNvSpPr>
          <p:nvPr>
            <p:ph type="sldNum" sz="quarter" idx="11"/>
          </p:nvPr>
        </p:nvSpPr>
        <p:spPr/>
        <p:txBody>
          <a:bodyPr/>
          <a:lstStyle>
            <a:lvl1pPr>
              <a:defRPr>
                <a:solidFill>
                  <a:schemeClr val="tx1"/>
                </a:solidFill>
              </a:defRPr>
            </a:lvl1pPr>
          </a:lstStyle>
          <a:p>
            <a:pPr>
              <a:defRPr/>
            </a:pPr>
            <a:fld id="{2B093AB0-4FBC-4FC1-9127-B406662B2BEC}" type="slidenum">
              <a:rPr lang="en-US"/>
              <a:pPr>
                <a:defRPr/>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pic>
        <p:nvPicPr>
          <p:cNvPr id="3" name="Picture 5" descr="US_Map_Arrows_LONG_RGB.jpg"/>
          <p:cNvPicPr>
            <a:picLocks noChangeAspect="1"/>
          </p:cNvPicPr>
          <p:nvPr userDrawn="1"/>
        </p:nvPicPr>
        <p:blipFill>
          <a:blip r:embed="rId2" cstate="print"/>
          <a:srcRect/>
          <a:stretch>
            <a:fillRect/>
          </a:stretch>
        </p:blipFill>
        <p:spPr bwMode="auto">
          <a:xfrm>
            <a:off x="0" y="6159500"/>
            <a:ext cx="4343400" cy="698500"/>
          </a:xfrm>
          <a:prstGeom prst="rect">
            <a:avLst/>
          </a:prstGeom>
          <a:noFill/>
          <a:ln w="9525">
            <a:noFill/>
            <a:miter lim="800000"/>
            <a:headEnd/>
            <a:tailEnd/>
          </a:ln>
        </p:spPr>
      </p:pic>
      <p:sp>
        <p:nvSpPr>
          <p:cNvPr id="4" name="Title 1"/>
          <p:cNvSpPr txBox="1">
            <a:spLocks/>
          </p:cNvSpPr>
          <p:nvPr userDrawn="1"/>
        </p:nvSpPr>
        <p:spPr>
          <a:xfrm>
            <a:off x="457200" y="152400"/>
            <a:ext cx="8229600" cy="1143000"/>
          </a:xfrm>
          <a:prstGeom prst="rect">
            <a:avLst/>
          </a:prstGeom>
        </p:spPr>
        <p:txBody>
          <a:bodyPr anchor="ctr">
            <a:normAutofit/>
          </a:bodyPr>
          <a:lstStyle/>
          <a:p>
            <a:pPr algn="ctr" fontAlgn="auto">
              <a:spcAft>
                <a:spcPts val="0"/>
              </a:spcAft>
              <a:defRPr/>
            </a:pPr>
            <a:r>
              <a:rPr lang="en-US" sz="4400" dirty="0">
                <a:latin typeface="+mj-lt"/>
                <a:ea typeface="+mj-ea"/>
                <a:cs typeface="+mj-cs"/>
              </a:rPr>
              <a:t> </a:t>
            </a:r>
          </a:p>
        </p:txBody>
      </p:sp>
      <p:sp>
        <p:nvSpPr>
          <p:cNvPr id="10" name="Title 1"/>
          <p:cNvSpPr>
            <a:spLocks noGrp="1"/>
          </p:cNvSpPr>
          <p:nvPr>
            <p:ph type="title"/>
          </p:nvPr>
        </p:nvSpPr>
        <p:spPr>
          <a:xfrm>
            <a:off x="457200" y="274638"/>
            <a:ext cx="8229600" cy="1143000"/>
          </a:xfrm>
        </p:spPr>
        <p:txBody>
          <a:bodyPr/>
          <a:lstStyle>
            <a:lvl1pPr algn="ctr">
              <a:defRPr/>
            </a:lvl1pPr>
          </a:lstStyle>
          <a:p>
            <a:r>
              <a:rPr lang="en-US" dirty="0" smtClean="0"/>
              <a:t>Click to edit Master title style</a:t>
            </a:r>
            <a:endParaRPr lang="en-US" dirty="0"/>
          </a:p>
        </p:txBody>
      </p:sp>
      <p:sp>
        <p:nvSpPr>
          <p:cNvPr id="5" name="Date Placeholder 3"/>
          <p:cNvSpPr>
            <a:spLocks noGrp="1"/>
          </p:cNvSpPr>
          <p:nvPr>
            <p:ph type="dt" sz="half" idx="10"/>
          </p:nvPr>
        </p:nvSpPr>
        <p:spPr>
          <a:xfrm>
            <a:off x="4343400" y="6356350"/>
            <a:ext cx="2133600" cy="365125"/>
          </a:xfrm>
        </p:spPr>
        <p:txBody>
          <a:bodyPr/>
          <a:lstStyle>
            <a:lvl1pPr>
              <a:defRPr/>
            </a:lvl1pPr>
          </a:lstStyle>
          <a:p>
            <a:pPr>
              <a:defRPr/>
            </a:pPr>
            <a:fld id="{DF6234FB-E62E-42F3-980F-1A0B977B4D3A}" type="datetime1">
              <a:rPr lang="en-US" smtClean="0"/>
              <a:t>7/18/2014</a:t>
            </a:fld>
            <a:endParaRPr lang="en-US"/>
          </a:p>
        </p:txBody>
      </p:sp>
      <p:sp>
        <p:nvSpPr>
          <p:cNvPr id="6" name="Slide Number Placeholder 5"/>
          <p:cNvSpPr>
            <a:spLocks noGrp="1"/>
          </p:cNvSpPr>
          <p:nvPr>
            <p:ph type="sldNum" sz="quarter" idx="11"/>
          </p:nvPr>
        </p:nvSpPr>
        <p:spPr/>
        <p:txBody>
          <a:bodyPr/>
          <a:lstStyle>
            <a:lvl1pPr>
              <a:defRPr>
                <a:solidFill>
                  <a:schemeClr val="tx1"/>
                </a:solidFill>
              </a:defRPr>
            </a:lvl1pPr>
          </a:lstStyle>
          <a:p>
            <a:pPr>
              <a:defRPr/>
            </a:pPr>
            <a:fld id="{A40267DB-4306-41AB-BD37-0CCFDFCC3F26}" type="slidenum">
              <a:rPr lang="en-US"/>
              <a:pPr>
                <a:defRPr/>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pic>
        <p:nvPicPr>
          <p:cNvPr id="3" name="Picture 4" descr="US_Map_Arrows_LONG_RGB.jpg"/>
          <p:cNvPicPr>
            <a:picLocks noChangeAspect="1"/>
          </p:cNvPicPr>
          <p:nvPr userDrawn="1"/>
        </p:nvPicPr>
        <p:blipFill>
          <a:blip r:embed="rId2" cstate="print"/>
          <a:srcRect/>
          <a:stretch>
            <a:fillRect/>
          </a:stretch>
        </p:blipFill>
        <p:spPr bwMode="auto">
          <a:xfrm>
            <a:off x="0" y="6159500"/>
            <a:ext cx="4343400" cy="698500"/>
          </a:xfrm>
          <a:prstGeom prst="rect">
            <a:avLst/>
          </a:prstGeom>
          <a:noFill/>
          <a:ln w="9525">
            <a:noFill/>
            <a:miter lim="800000"/>
            <a:headEnd/>
            <a:tailEnd/>
          </a:ln>
        </p:spPr>
      </p:pic>
      <p:sp>
        <p:nvSpPr>
          <p:cNvPr id="8" name="Title 1"/>
          <p:cNvSpPr>
            <a:spLocks noGrp="1"/>
          </p:cNvSpPr>
          <p:nvPr>
            <p:ph type="title"/>
          </p:nvPr>
        </p:nvSpPr>
        <p:spPr>
          <a:xfrm>
            <a:off x="457200" y="274638"/>
            <a:ext cx="8229600" cy="1143000"/>
          </a:xfrm>
        </p:spPr>
        <p:txBody>
          <a:bodyPr/>
          <a:lstStyle>
            <a:lvl1pPr algn="ctr">
              <a:defRPr/>
            </a:lvl1pPr>
          </a:lstStyle>
          <a:p>
            <a:r>
              <a:rPr lang="en-US" dirty="0" smtClean="0"/>
              <a:t>Click to edit Master title style</a:t>
            </a:r>
            <a:endParaRPr lang="en-US" dirty="0"/>
          </a:p>
        </p:txBody>
      </p:sp>
      <p:sp>
        <p:nvSpPr>
          <p:cNvPr id="4" name="Date Placeholder 3"/>
          <p:cNvSpPr>
            <a:spLocks noGrp="1"/>
          </p:cNvSpPr>
          <p:nvPr>
            <p:ph type="dt" sz="half" idx="10"/>
          </p:nvPr>
        </p:nvSpPr>
        <p:spPr>
          <a:xfrm>
            <a:off x="4343400" y="6356350"/>
            <a:ext cx="2133600" cy="365125"/>
          </a:xfrm>
        </p:spPr>
        <p:txBody>
          <a:bodyPr/>
          <a:lstStyle>
            <a:lvl1pPr>
              <a:defRPr/>
            </a:lvl1pPr>
          </a:lstStyle>
          <a:p>
            <a:pPr>
              <a:defRPr/>
            </a:pPr>
            <a:fld id="{731C4F6F-335B-4C3E-B86A-8E18D9CE1C5F}" type="datetime1">
              <a:rPr lang="en-US" smtClean="0"/>
              <a:t>7/18/2014</a:t>
            </a:fld>
            <a:endParaRPr lang="en-US"/>
          </a:p>
        </p:txBody>
      </p:sp>
      <p:sp>
        <p:nvSpPr>
          <p:cNvPr id="5" name="Slide Number Placeholder 5"/>
          <p:cNvSpPr>
            <a:spLocks noGrp="1"/>
          </p:cNvSpPr>
          <p:nvPr>
            <p:ph type="sldNum" sz="quarter" idx="11"/>
          </p:nvPr>
        </p:nvSpPr>
        <p:spPr/>
        <p:txBody>
          <a:bodyPr/>
          <a:lstStyle>
            <a:lvl1pPr>
              <a:defRPr>
                <a:solidFill>
                  <a:schemeClr val="tx1"/>
                </a:solidFill>
              </a:defRPr>
            </a:lvl1pPr>
          </a:lstStyle>
          <a:p>
            <a:pPr>
              <a:defRPr/>
            </a:pPr>
            <a:fld id="{FB72B2AA-6E9C-499C-92D9-2B9E233FC857}" type="slidenum">
              <a:rPr lang="en-US"/>
              <a:pPr>
                <a:defRPr/>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pic>
        <p:nvPicPr>
          <p:cNvPr id="5" name="Picture 7" descr="US_Map_Arrows_LONG_RGB.jpg"/>
          <p:cNvPicPr>
            <a:picLocks noChangeAspect="1"/>
          </p:cNvPicPr>
          <p:nvPr userDrawn="1"/>
        </p:nvPicPr>
        <p:blipFill>
          <a:blip r:embed="rId2" cstate="print"/>
          <a:srcRect/>
          <a:stretch>
            <a:fillRect/>
          </a:stretch>
        </p:blipFill>
        <p:spPr bwMode="auto">
          <a:xfrm>
            <a:off x="0" y="6159500"/>
            <a:ext cx="4343400" cy="698500"/>
          </a:xfrm>
          <a:prstGeom prst="rect">
            <a:avLst/>
          </a:prstGeom>
          <a:noFill/>
          <a:ln w="9525">
            <a:noFill/>
            <a:miter lim="800000"/>
            <a:headEnd/>
            <a:tailEnd/>
          </a:ln>
        </p:spPr>
      </p:pic>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6" name="Date Placeholder 3"/>
          <p:cNvSpPr>
            <a:spLocks noGrp="1"/>
          </p:cNvSpPr>
          <p:nvPr>
            <p:ph type="dt" sz="half" idx="10"/>
          </p:nvPr>
        </p:nvSpPr>
        <p:spPr>
          <a:xfrm>
            <a:off x="4343400" y="6356350"/>
            <a:ext cx="2133600" cy="365125"/>
          </a:xfrm>
        </p:spPr>
        <p:txBody>
          <a:bodyPr/>
          <a:lstStyle>
            <a:lvl1pPr>
              <a:defRPr/>
            </a:lvl1pPr>
          </a:lstStyle>
          <a:p>
            <a:pPr>
              <a:defRPr/>
            </a:pPr>
            <a:fld id="{4A9BE52A-71A9-4041-BB04-DC1A2C41FA84}" type="datetime1">
              <a:rPr lang="en-US" smtClean="0"/>
              <a:t>7/18/2014</a:t>
            </a:fld>
            <a:endParaRPr lang="en-US"/>
          </a:p>
        </p:txBody>
      </p:sp>
      <p:sp>
        <p:nvSpPr>
          <p:cNvPr id="7" name="Slide Number Placeholder 5"/>
          <p:cNvSpPr>
            <a:spLocks noGrp="1"/>
          </p:cNvSpPr>
          <p:nvPr>
            <p:ph type="sldNum" sz="quarter" idx="11"/>
          </p:nvPr>
        </p:nvSpPr>
        <p:spPr/>
        <p:txBody>
          <a:bodyPr/>
          <a:lstStyle>
            <a:lvl1pPr>
              <a:defRPr>
                <a:solidFill>
                  <a:schemeClr val="tx1"/>
                </a:solidFill>
              </a:defRPr>
            </a:lvl1pPr>
          </a:lstStyle>
          <a:p>
            <a:pPr>
              <a:defRPr/>
            </a:pPr>
            <a:fld id="{1115472A-DC82-4211-89E2-FE1923C11ED4}" type="slidenum">
              <a:rPr lang="en-US"/>
              <a:pPr>
                <a:defRPr/>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pic>
        <p:nvPicPr>
          <p:cNvPr id="5" name="Picture 7" descr="US_Map_Arrows_LONG_RGB.jpg"/>
          <p:cNvPicPr>
            <a:picLocks noChangeAspect="1"/>
          </p:cNvPicPr>
          <p:nvPr userDrawn="1"/>
        </p:nvPicPr>
        <p:blipFill>
          <a:blip r:embed="rId2" cstate="print"/>
          <a:srcRect/>
          <a:stretch>
            <a:fillRect/>
          </a:stretch>
        </p:blipFill>
        <p:spPr bwMode="auto">
          <a:xfrm>
            <a:off x="0" y="6159500"/>
            <a:ext cx="4343400" cy="698500"/>
          </a:xfrm>
          <a:prstGeom prst="rect">
            <a:avLst/>
          </a:prstGeom>
          <a:noFill/>
          <a:ln w="9525">
            <a:noFill/>
            <a:miter lim="800000"/>
            <a:headEnd/>
            <a:tailEnd/>
          </a:ln>
        </p:spPr>
      </p:pic>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6" name="Date Placeholder 3"/>
          <p:cNvSpPr>
            <a:spLocks noGrp="1"/>
          </p:cNvSpPr>
          <p:nvPr>
            <p:ph type="dt" sz="half" idx="10"/>
          </p:nvPr>
        </p:nvSpPr>
        <p:spPr>
          <a:xfrm>
            <a:off x="4343400" y="6356350"/>
            <a:ext cx="2133600" cy="365125"/>
          </a:xfrm>
        </p:spPr>
        <p:txBody>
          <a:bodyPr/>
          <a:lstStyle>
            <a:lvl1pPr>
              <a:defRPr/>
            </a:lvl1pPr>
          </a:lstStyle>
          <a:p>
            <a:pPr>
              <a:defRPr/>
            </a:pPr>
            <a:fld id="{012D24DA-9DEE-497A-8172-6E38D99A31BC}" type="datetime1">
              <a:rPr lang="en-US" smtClean="0"/>
              <a:t>7/18/2014</a:t>
            </a:fld>
            <a:endParaRPr lang="en-US"/>
          </a:p>
        </p:txBody>
      </p:sp>
      <p:sp>
        <p:nvSpPr>
          <p:cNvPr id="7" name="Slide Number Placeholder 5"/>
          <p:cNvSpPr>
            <a:spLocks noGrp="1"/>
          </p:cNvSpPr>
          <p:nvPr>
            <p:ph type="sldNum" sz="quarter" idx="11"/>
          </p:nvPr>
        </p:nvSpPr>
        <p:spPr/>
        <p:txBody>
          <a:bodyPr/>
          <a:lstStyle>
            <a:lvl1pPr>
              <a:defRPr>
                <a:solidFill>
                  <a:schemeClr val="tx1"/>
                </a:solidFill>
              </a:defRPr>
            </a:lvl1pPr>
          </a:lstStyle>
          <a:p>
            <a:pPr>
              <a:defRPr/>
            </a:pPr>
            <a:fld id="{4DCE1B31-8216-4A02-9FD8-3BB9387D6AC8}" type="slidenum">
              <a:rPr lang="en-US"/>
              <a:pPr>
                <a:defRPr/>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defRPr>
            </a:lvl1pPr>
          </a:lstStyle>
          <a:p>
            <a:pPr>
              <a:defRPr/>
            </a:pPr>
            <a:fld id="{4AC490DB-22D7-4B13-8E12-B53E4A51AE8E}" type="datetime1">
              <a:rPr lang="en-US" smtClean="0"/>
              <a:t>7/18/2014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defRPr>
            </a:lvl1pPr>
          </a:lstStyle>
          <a:p>
            <a:pPr>
              <a:defRPr/>
            </a:pPr>
            <a:fld id="{B66393DE-24F7-41A1-B3F3-6EAE805CE70D}"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726" r:id="rId1"/>
    <p:sldLayoutId id="2147483727" r:id="rId2"/>
    <p:sldLayoutId id="2147483728" r:id="rId3"/>
    <p:sldLayoutId id="2147483729" r:id="rId4"/>
    <p:sldLayoutId id="2147483730" r:id="rId5"/>
    <p:sldLayoutId id="2147483731" r:id="rId6"/>
    <p:sldLayoutId id="2147483732" r:id="rId7"/>
    <p:sldLayoutId id="2147483733" r:id="rId8"/>
    <p:sldLayoutId id="2147483734" r:id="rId9"/>
    <p:sldLayoutId id="2147483735" r:id="rId10"/>
    <p:sldLayoutId id="2147483736" r:id="rId11"/>
    <p:sldLayoutId id="2147483737" r:id="rId12"/>
  </p:sldLayoutIdLst>
  <p:hf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5.xml"/><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19.xml"/><Relationship Id="rId1" Type="http://schemas.openxmlformats.org/officeDocument/2006/relationships/slideLayout" Target="../slideLayouts/slideLayout2.xml"/><Relationship Id="rId5" Type="http://schemas.openxmlformats.org/officeDocument/2006/relationships/image" Target="../media/image19.png"/><Relationship Id="rId4" Type="http://schemas.openxmlformats.org/officeDocument/2006/relationships/image" Target="../media/image18.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ctrTitle"/>
          </p:nvPr>
        </p:nvSpPr>
        <p:spPr>
          <a:xfrm>
            <a:off x="381000" y="2130425"/>
            <a:ext cx="8610600" cy="1470025"/>
          </a:xfrm>
        </p:spPr>
        <p:txBody>
          <a:bodyPr/>
          <a:lstStyle/>
          <a:p>
            <a:pPr eaLnBrk="1" hangingPunct="1"/>
            <a:r>
              <a:rPr lang="en-US" sz="4000" b="1" dirty="0" smtClean="0">
                <a:solidFill>
                  <a:schemeClr val="tx2"/>
                </a:solidFill>
              </a:rPr>
              <a:t>Energy Efficiency Programs, Codes and Standards: What’s Happened in the SEE Action Era</a:t>
            </a:r>
            <a:endParaRPr lang="en-US" sz="2800" b="1" dirty="0" smtClean="0">
              <a:solidFill>
                <a:schemeClr val="tx2"/>
              </a:solidFill>
            </a:endParaRPr>
          </a:p>
        </p:txBody>
      </p:sp>
      <p:sp>
        <p:nvSpPr>
          <p:cNvPr id="3" name="Subtitle 2"/>
          <p:cNvSpPr>
            <a:spLocks noGrp="1"/>
          </p:cNvSpPr>
          <p:nvPr>
            <p:ph type="subTitle" idx="1"/>
          </p:nvPr>
        </p:nvSpPr>
        <p:spPr>
          <a:xfrm>
            <a:off x="4800600" y="5638800"/>
            <a:ext cx="4267200" cy="1066800"/>
          </a:xfrm>
        </p:spPr>
        <p:txBody>
          <a:bodyPr rtlCol="0">
            <a:normAutofit/>
          </a:bodyPr>
          <a:lstStyle/>
          <a:p>
            <a:r>
              <a:rPr lang="en-US" sz="1800" dirty="0">
                <a:solidFill>
                  <a:schemeClr val="bg1">
                    <a:lumMod val="50000"/>
                  </a:schemeClr>
                </a:solidFill>
              </a:rPr>
              <a:t>Prepared for SEE Action by the </a:t>
            </a:r>
          </a:p>
          <a:p>
            <a:r>
              <a:rPr lang="en-US" sz="1800" dirty="0">
                <a:solidFill>
                  <a:schemeClr val="bg1">
                    <a:lumMod val="50000"/>
                  </a:schemeClr>
                </a:solidFill>
              </a:rPr>
              <a:t>Electricity</a:t>
            </a:r>
            <a:r>
              <a:rPr lang="en-US" sz="1800" i="1" dirty="0">
                <a:solidFill>
                  <a:schemeClr val="bg1">
                    <a:lumMod val="50000"/>
                  </a:schemeClr>
                </a:solidFill>
              </a:rPr>
              <a:t> </a:t>
            </a:r>
            <a:r>
              <a:rPr lang="en-US" sz="1800" dirty="0">
                <a:solidFill>
                  <a:schemeClr val="bg1">
                    <a:lumMod val="50000"/>
                  </a:schemeClr>
                </a:solidFill>
              </a:rPr>
              <a:t>Markets and Policy Group</a:t>
            </a:r>
          </a:p>
          <a:p>
            <a:r>
              <a:rPr lang="en-US" sz="1800" dirty="0">
                <a:solidFill>
                  <a:schemeClr val="bg1">
                    <a:lumMod val="50000"/>
                  </a:schemeClr>
                </a:solidFill>
              </a:rPr>
              <a:t>Lawrence Berkeley National Laboratory</a:t>
            </a:r>
          </a:p>
        </p:txBody>
      </p:sp>
      <p:sp>
        <p:nvSpPr>
          <p:cNvPr id="4" name="TextBox 3"/>
          <p:cNvSpPr txBox="1"/>
          <p:nvPr/>
        </p:nvSpPr>
        <p:spPr>
          <a:xfrm>
            <a:off x="838200" y="6019800"/>
            <a:ext cx="7315200" cy="338554"/>
          </a:xfrm>
          <a:prstGeom prst="rect">
            <a:avLst/>
          </a:prstGeom>
          <a:noFill/>
        </p:spPr>
        <p:txBody>
          <a:bodyPr wrap="square" rtlCol="0">
            <a:spAutoFit/>
          </a:bodyPr>
          <a:lstStyle/>
          <a:p>
            <a:pPr algn="ctr"/>
            <a:r>
              <a:rPr lang="en-US" sz="1600" dirty="0" smtClean="0"/>
              <a:t> </a:t>
            </a:r>
            <a:endParaRPr lang="en-US" sz="1600" dirty="0">
              <a:solidFill>
                <a:schemeClr val="bg1">
                  <a:lumMod val="50000"/>
                </a:schemeClr>
              </a:solidFill>
            </a:endParaRPr>
          </a:p>
        </p:txBody>
      </p:sp>
      <p:sp>
        <p:nvSpPr>
          <p:cNvPr id="2" name="TextBox 1"/>
          <p:cNvSpPr txBox="1"/>
          <p:nvPr/>
        </p:nvSpPr>
        <p:spPr>
          <a:xfrm>
            <a:off x="1143000" y="4230469"/>
            <a:ext cx="7010400" cy="646331"/>
          </a:xfrm>
          <a:prstGeom prst="rect">
            <a:avLst/>
          </a:prstGeom>
          <a:noFill/>
        </p:spPr>
        <p:txBody>
          <a:bodyPr wrap="square" rtlCol="0">
            <a:spAutoFit/>
          </a:bodyPr>
          <a:lstStyle/>
          <a:p>
            <a:pPr algn="ctr"/>
            <a:r>
              <a:rPr lang="en-US" sz="3600" dirty="0" smtClean="0"/>
              <a:t>July 2014</a:t>
            </a:r>
            <a:endParaRPr lang="en-US" sz="3600"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274638"/>
            <a:ext cx="8534400" cy="1143000"/>
          </a:xfrm>
        </p:spPr>
        <p:txBody>
          <a:bodyPr/>
          <a:lstStyle/>
          <a:p>
            <a:r>
              <a:rPr lang="en-US" sz="4000" dirty="0" smtClean="0">
                <a:solidFill>
                  <a:schemeClr val="tx2"/>
                </a:solidFill>
              </a:rPr>
              <a:t>Expanding Behavioral Programs, Many Using SEE Action EM&amp;V Protocols</a:t>
            </a:r>
            <a:endParaRPr lang="en-US" sz="4000" dirty="0">
              <a:solidFill>
                <a:schemeClr val="tx2"/>
              </a:solidFill>
            </a:endParaRPr>
          </a:p>
        </p:txBody>
      </p:sp>
      <p:sp>
        <p:nvSpPr>
          <p:cNvPr id="3" name="Content Placeholder 2"/>
          <p:cNvSpPr>
            <a:spLocks noGrp="1"/>
          </p:cNvSpPr>
          <p:nvPr>
            <p:ph idx="1"/>
          </p:nvPr>
        </p:nvSpPr>
        <p:spPr/>
        <p:txBody>
          <a:bodyPr/>
          <a:lstStyle/>
          <a:p>
            <a:r>
              <a:rPr lang="en-US" dirty="0" err="1" smtClean="0">
                <a:solidFill>
                  <a:schemeClr val="tx2"/>
                </a:solidFill>
              </a:rPr>
              <a:t>Opower</a:t>
            </a:r>
            <a:r>
              <a:rPr lang="en-US" dirty="0" smtClean="0">
                <a:solidFill>
                  <a:schemeClr val="tx2"/>
                </a:solidFill>
              </a:rPr>
              <a:t> - largest implementer of normative behavioral programs</a:t>
            </a:r>
          </a:p>
          <a:p>
            <a:pPr lvl="1"/>
            <a:r>
              <a:rPr lang="en-US" dirty="0" smtClean="0">
                <a:solidFill>
                  <a:schemeClr val="tx2"/>
                </a:solidFill>
              </a:rPr>
              <a:t>More than 80 U.S. utilities and other efficiency program administrators</a:t>
            </a:r>
          </a:p>
          <a:p>
            <a:pPr lvl="1"/>
            <a:r>
              <a:rPr lang="en-US" dirty="0" smtClean="0">
                <a:solidFill>
                  <a:schemeClr val="tx2"/>
                </a:solidFill>
              </a:rPr>
              <a:t>12M households or one in 10 U.S. homes receive normative messaging</a:t>
            </a:r>
          </a:p>
          <a:p>
            <a:pPr lvl="1"/>
            <a:r>
              <a:rPr lang="en-US" dirty="0" smtClean="0">
                <a:solidFill>
                  <a:schemeClr val="tx2"/>
                </a:solidFill>
              </a:rPr>
              <a:t>~1%-1.5% savings annually</a:t>
            </a:r>
          </a:p>
          <a:p>
            <a:pPr lvl="1"/>
            <a:r>
              <a:rPr lang="en-US" dirty="0" smtClean="0">
                <a:solidFill>
                  <a:schemeClr val="tx2"/>
                </a:solidFill>
              </a:rPr>
              <a:t>All projects employ SEE Action recommended protocols (randomized control trials)* for EM&amp;V</a:t>
            </a:r>
            <a:endParaRPr lang="en-US" dirty="0">
              <a:solidFill>
                <a:schemeClr val="tx2"/>
              </a:solidFill>
            </a:endParaRPr>
          </a:p>
        </p:txBody>
      </p:sp>
      <p:sp>
        <p:nvSpPr>
          <p:cNvPr id="5" name="Slide Number Placeholder 4"/>
          <p:cNvSpPr>
            <a:spLocks noGrp="1"/>
          </p:cNvSpPr>
          <p:nvPr>
            <p:ph type="sldNum" sz="quarter" idx="11"/>
          </p:nvPr>
        </p:nvSpPr>
        <p:spPr/>
        <p:txBody>
          <a:bodyPr/>
          <a:lstStyle/>
          <a:p>
            <a:pPr>
              <a:defRPr/>
            </a:pPr>
            <a:fld id="{062878FC-00D9-4F9C-AA13-37DAFDD0C705}" type="slidenum">
              <a:rPr lang="en-US" smtClean="0">
                <a:solidFill>
                  <a:schemeClr val="tx2"/>
                </a:solidFill>
              </a:rPr>
              <a:pPr>
                <a:defRPr/>
              </a:pPr>
              <a:t>9</a:t>
            </a:fld>
            <a:endParaRPr lang="en-US" dirty="0">
              <a:solidFill>
                <a:schemeClr val="tx2"/>
              </a:solidFill>
            </a:endParaRPr>
          </a:p>
        </p:txBody>
      </p:sp>
      <p:sp>
        <p:nvSpPr>
          <p:cNvPr id="6" name="TextBox 5"/>
          <p:cNvSpPr txBox="1"/>
          <p:nvPr/>
        </p:nvSpPr>
        <p:spPr>
          <a:xfrm>
            <a:off x="4343400" y="5943601"/>
            <a:ext cx="4572000" cy="1015663"/>
          </a:xfrm>
          <a:prstGeom prst="rect">
            <a:avLst/>
          </a:prstGeom>
          <a:noFill/>
        </p:spPr>
        <p:txBody>
          <a:bodyPr wrap="square" rtlCol="0">
            <a:spAutoFit/>
          </a:bodyPr>
          <a:lstStyle/>
          <a:p>
            <a:r>
              <a:rPr lang="en-US" sz="1200" dirty="0" smtClean="0">
                <a:solidFill>
                  <a:schemeClr val="tx2"/>
                </a:solidFill>
              </a:rPr>
              <a:t>*Todd, Annika, Elizabeth Stuart, Steven R. Schiller, and Charles A. Goldman. Evaluation, Measurement, and Verification (EM&amp;V) of Residential Behavior-Based Energy Efficiency Programs: Issues and Recommendations. 2012. </a:t>
            </a:r>
          </a:p>
          <a:p>
            <a:endParaRPr lang="en-US" sz="1200" dirty="0">
              <a:solidFill>
                <a:schemeClr val="tx2"/>
              </a:solidFill>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554162"/>
          </a:xfrm>
        </p:spPr>
        <p:txBody>
          <a:bodyPr/>
          <a:lstStyle/>
          <a:p>
            <a:pPr marL="0" indent="0"/>
            <a:r>
              <a:rPr lang="en-US" sz="3600" dirty="0" smtClean="0">
                <a:solidFill>
                  <a:schemeClr val="tx2"/>
                </a:solidFill>
              </a:rPr>
              <a:t>Average Program Administrator Cost of Saved Energy for Commercial &amp; Industrial Efficiency Programs Low for 2009-2011</a:t>
            </a:r>
          </a:p>
        </p:txBody>
      </p:sp>
      <p:sp>
        <p:nvSpPr>
          <p:cNvPr id="5" name="Content Placeholder 4"/>
          <p:cNvSpPr>
            <a:spLocks noGrp="1"/>
          </p:cNvSpPr>
          <p:nvPr>
            <p:ph idx="1"/>
          </p:nvPr>
        </p:nvSpPr>
        <p:spPr>
          <a:xfrm>
            <a:off x="152400" y="2057400"/>
            <a:ext cx="2971801" cy="3657600"/>
          </a:xfrm>
        </p:spPr>
        <p:txBody>
          <a:bodyPr>
            <a:normAutofit/>
          </a:bodyPr>
          <a:lstStyle/>
          <a:p>
            <a:pPr>
              <a:buFont typeface="Wingdings" pitchFamily="2" charset="2"/>
              <a:buChar char="Ø"/>
            </a:pPr>
            <a:r>
              <a:rPr lang="en-US" sz="2000" dirty="0" smtClean="0">
                <a:solidFill>
                  <a:schemeClr val="tx2"/>
                </a:solidFill>
              </a:rPr>
              <a:t>The most common C&amp;I programs (General Custom and Prescriptive) had a savings-weighted average cost to the program administrator of less than two cents per kWh for 2009-2011</a:t>
            </a:r>
            <a:endParaRPr lang="en-US" sz="2000" dirty="0">
              <a:solidFill>
                <a:schemeClr val="tx2"/>
              </a:solidFill>
            </a:endParaRPr>
          </a:p>
        </p:txBody>
      </p:sp>
      <p:pic>
        <p:nvPicPr>
          <p:cNvPr id="15362" name="Picture 2" descr="T:\Cost of Savings Project\Paper\Figures\final\3-11_ES-2_FINAL.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505200" y="1828800"/>
            <a:ext cx="5435704" cy="3768814"/>
          </a:xfrm>
          <a:prstGeom prst="rect">
            <a:avLst/>
          </a:prstGeom>
          <a:noFill/>
          <a:extLst>
            <a:ext uri="{909E8E84-426E-40DD-AFC4-6F175D3DCCD1}">
              <a14:hiddenFill xmlns:a14="http://schemas.microsoft.com/office/drawing/2010/main">
                <a:solidFill>
                  <a:srgbClr val="FFFFFF"/>
                </a:solidFill>
              </a14:hiddenFill>
            </a:ext>
          </a:extLst>
        </p:spPr>
      </p:pic>
      <p:sp>
        <p:nvSpPr>
          <p:cNvPr id="9" name="Rectangle 8"/>
          <p:cNvSpPr/>
          <p:nvPr/>
        </p:nvSpPr>
        <p:spPr>
          <a:xfrm>
            <a:off x="4267200" y="5638800"/>
            <a:ext cx="4876800" cy="1107996"/>
          </a:xfrm>
          <a:prstGeom prst="rect">
            <a:avLst/>
          </a:prstGeom>
        </p:spPr>
        <p:txBody>
          <a:bodyPr wrap="square">
            <a:spAutoFit/>
          </a:bodyPr>
          <a:lstStyle/>
          <a:p>
            <a:r>
              <a:rPr lang="en-US" sz="1100" dirty="0">
                <a:solidFill>
                  <a:schemeClr val="tx2"/>
                </a:solidFill>
              </a:rPr>
              <a:t>Values in this figure are based on the 2009-2011 data in the LBNL DSM Program Impacts Database.  CSE values are for program administrator costs and based on gross savings.  Savings are </a:t>
            </a:r>
            <a:r>
              <a:rPr lang="en-US" sz="1100" dirty="0" err="1">
                <a:solidFill>
                  <a:schemeClr val="tx2"/>
                </a:solidFill>
              </a:rPr>
              <a:t>levelized</a:t>
            </a:r>
            <a:r>
              <a:rPr lang="en-US" sz="1100" dirty="0">
                <a:solidFill>
                  <a:schemeClr val="tx2"/>
                </a:solidFill>
              </a:rPr>
              <a:t> at a 6% real discount rate.  The savings-weighted average CSE is calculated using all </a:t>
            </a:r>
            <a:r>
              <a:rPr lang="en-US" sz="1100" dirty="0" smtClean="0">
                <a:solidFill>
                  <a:schemeClr val="tx2"/>
                </a:solidFill>
              </a:rPr>
              <a:t>savings </a:t>
            </a:r>
            <a:r>
              <a:rPr lang="en-US" sz="1100" dirty="0">
                <a:solidFill>
                  <a:schemeClr val="tx2"/>
                </a:solidFill>
              </a:rPr>
              <a:t>and expenditures at the level of analysis. The inter-quartile range and median CSE values are </a:t>
            </a:r>
            <a:r>
              <a:rPr lang="en-US" sz="1100" dirty="0" smtClean="0">
                <a:solidFill>
                  <a:schemeClr val="tx2"/>
                </a:solidFill>
              </a:rPr>
              <a:t> calculated for each program type.</a:t>
            </a:r>
            <a:endParaRPr lang="en-US" sz="1100" dirty="0">
              <a:solidFill>
                <a:schemeClr val="tx2"/>
              </a:solidFill>
            </a:endParaRPr>
          </a:p>
        </p:txBody>
      </p:sp>
      <p:sp>
        <p:nvSpPr>
          <p:cNvPr id="4" name="Slide Number Placeholder 3"/>
          <p:cNvSpPr>
            <a:spLocks noGrp="1"/>
          </p:cNvSpPr>
          <p:nvPr>
            <p:ph type="sldNum" sz="quarter" idx="11"/>
          </p:nvPr>
        </p:nvSpPr>
        <p:spPr>
          <a:xfrm>
            <a:off x="6858000" y="6356350"/>
            <a:ext cx="2133600" cy="365125"/>
          </a:xfrm>
        </p:spPr>
        <p:txBody>
          <a:bodyPr/>
          <a:lstStyle/>
          <a:p>
            <a:pPr>
              <a:defRPr/>
            </a:pPr>
            <a:fld id="{062878FC-00D9-4F9C-AA13-37DAFDD0C705}" type="slidenum">
              <a:rPr lang="en-US" smtClean="0"/>
              <a:pPr>
                <a:defRPr/>
              </a:pPr>
              <a:t>10</a:t>
            </a:fld>
            <a:endParaRPr lang="en-US" dirty="0"/>
          </a:p>
        </p:txBody>
      </p:sp>
    </p:spTree>
    <p:extLst>
      <p:ext uri="{BB962C8B-B14F-4D97-AF65-F5344CB8AC3E}">
        <p14:creationId xmlns:p14="http://schemas.microsoft.com/office/powerpoint/2010/main" val="313177875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152400"/>
            <a:ext cx="8610600" cy="1143000"/>
          </a:xfrm>
        </p:spPr>
        <p:txBody>
          <a:bodyPr>
            <a:normAutofit fontScale="90000"/>
          </a:bodyPr>
          <a:lstStyle/>
          <a:p>
            <a:r>
              <a:rPr lang="en-US" sz="3600" dirty="0" smtClean="0">
                <a:solidFill>
                  <a:schemeClr val="tx2"/>
                </a:solidFill>
              </a:rPr>
              <a:t>Program Administrator Cost of Saved Energy for Residential Programs Fairly Low for 2009-2011</a:t>
            </a:r>
            <a:endParaRPr lang="en-US" sz="3600" dirty="0">
              <a:solidFill>
                <a:schemeClr val="tx2"/>
              </a:solidFill>
            </a:endParaRPr>
          </a:p>
        </p:txBody>
      </p:sp>
      <p:sp>
        <p:nvSpPr>
          <p:cNvPr id="3" name="Content Placeholder 2"/>
          <p:cNvSpPr>
            <a:spLocks noGrp="1"/>
          </p:cNvSpPr>
          <p:nvPr>
            <p:ph idx="1"/>
          </p:nvPr>
        </p:nvSpPr>
        <p:spPr>
          <a:xfrm>
            <a:off x="276045" y="1828800"/>
            <a:ext cx="3152955" cy="3962400"/>
          </a:xfrm>
        </p:spPr>
        <p:txBody>
          <a:bodyPr/>
          <a:lstStyle/>
          <a:p>
            <a:pPr>
              <a:buFont typeface="Wingdings" pitchFamily="2" charset="2"/>
              <a:buChar char="Ø"/>
            </a:pPr>
            <a:r>
              <a:rPr lang="en-US" sz="2000" dirty="0" smtClean="0">
                <a:solidFill>
                  <a:schemeClr val="tx2"/>
                </a:solidFill>
              </a:rPr>
              <a:t>Many of the more common program types cost two cents per kWh or less</a:t>
            </a:r>
          </a:p>
          <a:p>
            <a:pPr>
              <a:buFont typeface="Wingdings" pitchFamily="2" charset="2"/>
              <a:buChar char="Ø"/>
            </a:pPr>
            <a:r>
              <a:rPr lang="en-US" sz="2000" dirty="0" smtClean="0">
                <a:solidFill>
                  <a:schemeClr val="tx2"/>
                </a:solidFill>
              </a:rPr>
              <a:t>Over 44% of residential electricity savings comes from lighting programs, which for 2009-2011 had a savings-weighted average cost to the program administrator of $0.007/kWh</a:t>
            </a:r>
            <a:endParaRPr lang="en-US" sz="2000" dirty="0">
              <a:solidFill>
                <a:schemeClr val="tx2"/>
              </a:solidFill>
            </a:endParaRPr>
          </a:p>
        </p:txBody>
      </p:sp>
      <p:sp>
        <p:nvSpPr>
          <p:cNvPr id="8" name="Rectangle 7"/>
          <p:cNvSpPr/>
          <p:nvPr/>
        </p:nvSpPr>
        <p:spPr>
          <a:xfrm>
            <a:off x="4267200" y="5919281"/>
            <a:ext cx="4686300" cy="938719"/>
          </a:xfrm>
          <a:prstGeom prst="rect">
            <a:avLst/>
          </a:prstGeom>
        </p:spPr>
        <p:txBody>
          <a:bodyPr wrap="square">
            <a:spAutoFit/>
          </a:bodyPr>
          <a:lstStyle/>
          <a:p>
            <a:r>
              <a:rPr lang="en-US" sz="1100" dirty="0">
                <a:solidFill>
                  <a:schemeClr val="tx2"/>
                </a:solidFill>
              </a:rPr>
              <a:t>Values in this figure are based on the 2009-2011 data in the LBNL DSM Program Impacts Database.  CSE values are for program administrator costs and based on gross savings.  Savings are levelized at a 6% real discount rate. </a:t>
            </a:r>
            <a:r>
              <a:rPr lang="en-US" sz="1100" dirty="0" smtClean="0">
                <a:solidFill>
                  <a:schemeClr val="tx2"/>
                </a:solidFill>
              </a:rPr>
              <a:t>The inter-quartile range </a:t>
            </a:r>
            <a:r>
              <a:rPr lang="en-US" sz="1100" dirty="0">
                <a:solidFill>
                  <a:schemeClr val="tx2"/>
                </a:solidFill>
              </a:rPr>
              <a:t>and median CSE values are </a:t>
            </a:r>
            <a:r>
              <a:rPr lang="en-US" sz="1100" dirty="0" smtClean="0">
                <a:solidFill>
                  <a:schemeClr val="tx2"/>
                </a:solidFill>
              </a:rPr>
              <a:t> calculated for each program type.</a:t>
            </a:r>
            <a:endParaRPr lang="en-US" sz="1100" dirty="0">
              <a:solidFill>
                <a:schemeClr val="tx2"/>
              </a:solidFill>
            </a:endParaRPr>
          </a:p>
        </p:txBody>
      </p:sp>
      <p:pic>
        <p:nvPicPr>
          <p:cNvPr id="7" name="Picture 2" descr="T:\Cost of Savings Project\Paper\Figures\final\3-12_FINAL.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429000" y="1676400"/>
            <a:ext cx="5410200" cy="4084593"/>
          </a:xfrm>
          <a:prstGeom prst="rect">
            <a:avLst/>
          </a:prstGeom>
          <a:noFill/>
          <a:extLst>
            <a:ext uri="{909E8E84-426E-40DD-AFC4-6F175D3DCCD1}">
              <a14:hiddenFill xmlns:a14="http://schemas.microsoft.com/office/drawing/2010/main">
                <a:solidFill>
                  <a:srgbClr val="FFFFFF"/>
                </a:solidFill>
              </a14:hiddenFill>
            </a:ext>
          </a:extLst>
        </p:spPr>
      </p:pic>
      <p:sp>
        <p:nvSpPr>
          <p:cNvPr id="6" name="Slide Number Placeholder 5"/>
          <p:cNvSpPr>
            <a:spLocks noGrp="1"/>
          </p:cNvSpPr>
          <p:nvPr>
            <p:ph type="sldNum" sz="quarter" idx="11"/>
          </p:nvPr>
        </p:nvSpPr>
        <p:spPr>
          <a:xfrm>
            <a:off x="6781800" y="6416675"/>
            <a:ext cx="2133600" cy="365125"/>
          </a:xfrm>
        </p:spPr>
        <p:txBody>
          <a:bodyPr/>
          <a:lstStyle/>
          <a:p>
            <a:pPr>
              <a:defRPr/>
            </a:pPr>
            <a:fld id="{062878FC-00D9-4F9C-AA13-37DAFDD0C705}" type="slidenum">
              <a:rPr lang="en-US" smtClean="0"/>
              <a:pPr>
                <a:defRPr/>
              </a:pPr>
              <a:t>11</a:t>
            </a:fld>
            <a:endParaRPr lang="en-US" dirty="0"/>
          </a:p>
        </p:txBody>
      </p:sp>
    </p:spTree>
    <p:extLst>
      <p:ext uri="{BB962C8B-B14F-4D97-AF65-F5344CB8AC3E}">
        <p14:creationId xmlns:p14="http://schemas.microsoft.com/office/powerpoint/2010/main" val="130019653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642"/>
            <a:ext cx="8229600" cy="1143000"/>
          </a:xfrm>
        </p:spPr>
        <p:txBody>
          <a:bodyPr/>
          <a:lstStyle/>
          <a:p>
            <a:r>
              <a:rPr lang="en-US" dirty="0" smtClean="0">
                <a:solidFill>
                  <a:schemeClr val="tx2"/>
                </a:solidFill>
              </a:rPr>
              <a:t>ESCO Industry Growth</a:t>
            </a:r>
            <a:endParaRPr lang="en-US" dirty="0">
              <a:solidFill>
                <a:schemeClr val="tx2"/>
              </a:solidFill>
            </a:endParaRPr>
          </a:p>
        </p:txBody>
      </p:sp>
      <p:sp>
        <p:nvSpPr>
          <p:cNvPr id="4" name="Date Placeholder 3"/>
          <p:cNvSpPr>
            <a:spLocks noGrp="1"/>
          </p:cNvSpPr>
          <p:nvPr>
            <p:ph type="dt" sz="half" idx="10"/>
          </p:nvPr>
        </p:nvSpPr>
        <p:spPr/>
        <p:txBody>
          <a:bodyPr/>
          <a:lstStyle/>
          <a:p>
            <a:pPr>
              <a:defRPr/>
            </a:pPr>
            <a:fld id="{757599E5-6EF4-4303-A4A4-C64E2C9A90F4}" type="datetime1">
              <a:rPr lang="en-US" smtClean="0"/>
              <a:t>7/18/2014</a:t>
            </a:fld>
            <a:endParaRPr lang="en-US"/>
          </a:p>
        </p:txBody>
      </p:sp>
      <p:sp>
        <p:nvSpPr>
          <p:cNvPr id="5" name="Slide Number Placeholder 4"/>
          <p:cNvSpPr>
            <a:spLocks noGrp="1"/>
          </p:cNvSpPr>
          <p:nvPr>
            <p:ph type="sldNum" sz="quarter" idx="11"/>
          </p:nvPr>
        </p:nvSpPr>
        <p:spPr/>
        <p:txBody>
          <a:bodyPr/>
          <a:lstStyle/>
          <a:p>
            <a:pPr>
              <a:defRPr/>
            </a:pPr>
            <a:fld id="{062878FC-00D9-4F9C-AA13-37DAFDD0C705}" type="slidenum">
              <a:rPr lang="en-US" smtClean="0"/>
              <a:pPr>
                <a:defRPr/>
              </a:pPr>
              <a:t>12</a:t>
            </a:fld>
            <a:endParaRPr lang="en-US" dirty="0"/>
          </a:p>
        </p:txBody>
      </p:sp>
      <p:sp>
        <p:nvSpPr>
          <p:cNvPr id="6" name="Content Placeholder 4"/>
          <p:cNvSpPr>
            <a:spLocks noGrp="1"/>
          </p:cNvSpPr>
          <p:nvPr>
            <p:ph idx="1"/>
          </p:nvPr>
        </p:nvSpPr>
        <p:spPr>
          <a:xfrm>
            <a:off x="4952999" y="1805279"/>
            <a:ext cx="3971367" cy="1703294"/>
          </a:xfrm>
          <a:solidFill>
            <a:schemeClr val="bg1">
              <a:lumMod val="85000"/>
            </a:schemeClr>
          </a:solidFill>
        </p:spPr>
        <p:txBody>
          <a:bodyPr>
            <a:normAutofit fontScale="92500" lnSpcReduction="10000"/>
          </a:bodyPr>
          <a:lstStyle/>
          <a:p>
            <a:pPr>
              <a:buNone/>
            </a:pPr>
            <a:r>
              <a:rPr lang="en-US" sz="2000" b="1" dirty="0" smtClean="0">
                <a:solidFill>
                  <a:schemeClr val="accent5">
                    <a:lumMod val="50000"/>
                  </a:schemeClr>
                </a:solidFill>
              </a:rPr>
              <a:t>•	The ESCO industry continued to grow at a steady pace--despite the onset of a major recession--reporting revenues of approximately $5.3 billion in 2011. </a:t>
            </a:r>
          </a:p>
        </p:txBody>
      </p:sp>
      <p:pic>
        <p:nvPicPr>
          <p:cNvPr id="7" name="Picture 6" descr="ES1_ 2013-05-20 at 4.29.24 PM.png"/>
          <p:cNvPicPr/>
          <p:nvPr/>
        </p:nvPicPr>
        <p:blipFill>
          <a:blip r:embed="rId3" cstate="print"/>
          <a:stretch>
            <a:fillRect/>
          </a:stretch>
        </p:blipFill>
        <p:spPr>
          <a:xfrm>
            <a:off x="228600" y="1805279"/>
            <a:ext cx="4621306" cy="3278019"/>
          </a:xfrm>
          <a:prstGeom prst="rect">
            <a:avLst/>
          </a:prstGeom>
        </p:spPr>
      </p:pic>
      <p:sp>
        <p:nvSpPr>
          <p:cNvPr id="9" name="Content Placeholder 4"/>
          <p:cNvSpPr txBox="1">
            <a:spLocks/>
          </p:cNvSpPr>
          <p:nvPr/>
        </p:nvSpPr>
        <p:spPr>
          <a:xfrm>
            <a:off x="4952999" y="3819353"/>
            <a:ext cx="3971367" cy="1317814"/>
          </a:xfrm>
          <a:prstGeom prst="rect">
            <a:avLst/>
          </a:prstGeom>
          <a:solidFill>
            <a:schemeClr val="bg1">
              <a:lumMod val="85000"/>
            </a:schemeClr>
          </a:solidFill>
        </p:spPr>
        <p:txBody>
          <a:bodyPr vert="horz" lIns="91440" tIns="45720" rIns="91440" bIns="45720" rtlCol="0">
            <a:normAutofit/>
          </a:bodyPr>
          <a:lstStyle/>
          <a:p>
            <a:pPr marL="233363" lvl="0" indent="-233363" fontAlgn="auto">
              <a:spcBef>
                <a:spcPct val="20000"/>
              </a:spcBef>
              <a:spcAft>
                <a:spcPts val="0"/>
              </a:spcAft>
            </a:pPr>
            <a:r>
              <a:rPr kumimoji="0" lang="en-US" sz="2000" b="1" i="0" u="none" strike="noStrike" kern="1200" cap="none" spc="0" normalizeH="0" baseline="0" noProof="0" dirty="0" smtClean="0">
                <a:ln>
                  <a:noFill/>
                </a:ln>
                <a:solidFill>
                  <a:schemeClr val="accent5">
                    <a:lumMod val="50000"/>
                  </a:schemeClr>
                </a:solidFill>
                <a:effectLst/>
                <a:uLnTx/>
                <a:uFillTx/>
                <a:latin typeface="+mj-lt"/>
                <a:ea typeface="+mn-ea"/>
                <a:cs typeface="+mn-cs"/>
              </a:rPr>
              <a:t>•</a:t>
            </a:r>
            <a:r>
              <a:rPr lang="en-US" sz="2000" b="1" dirty="0" smtClean="0">
                <a:solidFill>
                  <a:schemeClr val="accent5">
                    <a:lumMod val="50000"/>
                  </a:schemeClr>
                </a:solidFill>
                <a:latin typeface="+mj-lt"/>
              </a:rPr>
              <a:t>	LBNL projects that the ESCO industry will grow from ~$4 billion (2008) to $7.5 billion (2014).</a:t>
            </a:r>
            <a:endParaRPr kumimoji="0" lang="en-US" sz="2000" b="1" i="0" u="none" strike="noStrike" kern="1200" cap="none" spc="0" normalizeH="0" baseline="0" noProof="0" dirty="0" smtClean="0">
              <a:ln>
                <a:noFill/>
              </a:ln>
              <a:solidFill>
                <a:schemeClr val="accent5">
                  <a:lumMod val="50000"/>
                </a:schemeClr>
              </a:solidFill>
              <a:effectLst/>
              <a:uLnTx/>
              <a:uFillTx/>
              <a:latin typeface="+mj-lt"/>
              <a:ea typeface="+mn-ea"/>
              <a:cs typeface="+mn-cs"/>
            </a:endParaRPr>
          </a:p>
        </p:txBody>
      </p:sp>
    </p:spTree>
    <p:extLst>
      <p:ext uri="{BB962C8B-B14F-4D97-AF65-F5344CB8AC3E}">
        <p14:creationId xmlns:p14="http://schemas.microsoft.com/office/powerpoint/2010/main" val="407549414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1"/>
            <a:r>
              <a:rPr lang="en-US" dirty="0" smtClean="0">
                <a:solidFill>
                  <a:schemeClr val="tx2"/>
                </a:solidFill>
              </a:rPr>
              <a:t>Estimates Suggest Large ESCO Market Potential Remains</a:t>
            </a:r>
            <a:endParaRPr lang="en-US" dirty="0">
              <a:solidFill>
                <a:schemeClr val="tx2"/>
              </a:solidFill>
            </a:endParaRPr>
          </a:p>
        </p:txBody>
      </p:sp>
      <p:sp>
        <p:nvSpPr>
          <p:cNvPr id="4" name="Date Placeholder 3"/>
          <p:cNvSpPr>
            <a:spLocks noGrp="1"/>
          </p:cNvSpPr>
          <p:nvPr>
            <p:ph type="dt" sz="half" idx="10"/>
          </p:nvPr>
        </p:nvSpPr>
        <p:spPr/>
        <p:txBody>
          <a:bodyPr/>
          <a:lstStyle/>
          <a:p>
            <a:pPr>
              <a:defRPr/>
            </a:pPr>
            <a:fld id="{CD8BC474-BC51-4724-893B-A4985577DAB0}" type="datetime1">
              <a:rPr lang="en-US" smtClean="0"/>
              <a:t>7/18/2014</a:t>
            </a:fld>
            <a:endParaRPr lang="en-US"/>
          </a:p>
        </p:txBody>
      </p:sp>
      <p:sp>
        <p:nvSpPr>
          <p:cNvPr id="5" name="Slide Number Placeholder 4"/>
          <p:cNvSpPr>
            <a:spLocks noGrp="1"/>
          </p:cNvSpPr>
          <p:nvPr>
            <p:ph type="sldNum" sz="quarter" idx="11"/>
          </p:nvPr>
        </p:nvSpPr>
        <p:spPr/>
        <p:txBody>
          <a:bodyPr/>
          <a:lstStyle/>
          <a:p>
            <a:pPr>
              <a:defRPr/>
            </a:pPr>
            <a:fld id="{062878FC-00D9-4F9C-AA13-37DAFDD0C705}" type="slidenum">
              <a:rPr lang="en-US" smtClean="0"/>
              <a:pPr>
                <a:defRPr/>
              </a:pPr>
              <a:t>13</a:t>
            </a:fld>
            <a:endParaRPr lang="en-US" dirty="0"/>
          </a:p>
        </p:txBody>
      </p:sp>
      <p:pic>
        <p:nvPicPr>
          <p:cNvPr id="6" name="Picture 5" descr="Screen Shot 2013-05-31 at 1.23.54 PM.png"/>
          <p:cNvPicPr/>
          <p:nvPr/>
        </p:nvPicPr>
        <p:blipFill>
          <a:blip r:embed="rId3" cstate="print"/>
          <a:stretch>
            <a:fillRect/>
          </a:stretch>
        </p:blipFill>
        <p:spPr>
          <a:xfrm>
            <a:off x="76200" y="2057400"/>
            <a:ext cx="4984376" cy="3151637"/>
          </a:xfrm>
          <a:prstGeom prst="rect">
            <a:avLst/>
          </a:prstGeom>
        </p:spPr>
      </p:pic>
      <p:sp>
        <p:nvSpPr>
          <p:cNvPr id="7" name="Content Placeholder 4"/>
          <p:cNvSpPr txBox="1">
            <a:spLocks/>
          </p:cNvSpPr>
          <p:nvPr/>
        </p:nvSpPr>
        <p:spPr>
          <a:xfrm>
            <a:off x="5508814" y="2214829"/>
            <a:ext cx="3532096" cy="2492189"/>
          </a:xfrm>
          <a:prstGeom prst="rect">
            <a:avLst/>
          </a:prstGeom>
          <a:solidFill>
            <a:schemeClr val="bg1">
              <a:lumMod val="85000"/>
            </a:schemeClr>
          </a:solidFill>
        </p:spPr>
        <p:txBody>
          <a:bodyPr vert="horz" lIns="91440" tIns="45720" rIns="91440" bIns="45720" rtlCol="0">
            <a:noAutofit/>
          </a:bodyPr>
          <a:lstStyle/>
          <a:p>
            <a:pPr marL="233363" lvl="0" indent="-233363" fontAlgn="auto">
              <a:spcBef>
                <a:spcPct val="20000"/>
              </a:spcBef>
              <a:spcAft>
                <a:spcPts val="0"/>
              </a:spcAft>
            </a:pPr>
            <a:r>
              <a:rPr kumimoji="0" lang="en-US" sz="2400" b="1" i="0" u="none" strike="noStrike" kern="1200" cap="none" spc="0" normalizeH="0" baseline="0" noProof="0" dirty="0" smtClean="0">
                <a:ln>
                  <a:noFill/>
                </a:ln>
                <a:solidFill>
                  <a:schemeClr val="accent5">
                    <a:lumMod val="50000"/>
                  </a:schemeClr>
                </a:solidFill>
                <a:effectLst/>
                <a:uLnTx/>
                <a:uFillTx/>
                <a:latin typeface="+mj-lt"/>
                <a:ea typeface="+mn-ea"/>
                <a:cs typeface="+mn-cs"/>
              </a:rPr>
              <a:t>•</a:t>
            </a:r>
            <a:r>
              <a:rPr lang="en-US" sz="2400" b="1" dirty="0" smtClean="0">
                <a:solidFill>
                  <a:schemeClr val="accent5">
                    <a:lumMod val="50000"/>
                  </a:schemeClr>
                </a:solidFill>
                <a:latin typeface="+mj-lt"/>
              </a:rPr>
              <a:t>	Remaining investment potential in facilities typically addressed by this industry ranges from ~$71 to $133 billion.</a:t>
            </a:r>
            <a:endParaRPr kumimoji="0" lang="en-US" sz="2400" b="1" i="0" u="none" strike="noStrike" kern="1200" cap="none" spc="0" normalizeH="0" baseline="0" noProof="0" dirty="0" smtClean="0">
              <a:ln>
                <a:noFill/>
              </a:ln>
              <a:solidFill>
                <a:schemeClr val="accent5">
                  <a:lumMod val="50000"/>
                </a:schemeClr>
              </a:solidFill>
              <a:effectLst/>
              <a:uLnTx/>
              <a:uFillTx/>
              <a:latin typeface="+mj-lt"/>
              <a:ea typeface="+mn-ea"/>
              <a:cs typeface="+mn-cs"/>
            </a:endParaRPr>
          </a:p>
        </p:txBody>
      </p:sp>
    </p:spTree>
    <p:extLst>
      <p:ext uri="{BB962C8B-B14F-4D97-AF65-F5344CB8AC3E}">
        <p14:creationId xmlns:p14="http://schemas.microsoft.com/office/powerpoint/2010/main" val="185471493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89314" name="Rectangle 2"/>
          <p:cNvSpPr>
            <a:spLocks noGrp="1" noChangeArrowheads="1"/>
          </p:cNvSpPr>
          <p:nvPr>
            <p:ph type="title" idx="4294967295"/>
          </p:nvPr>
        </p:nvSpPr>
        <p:spPr>
          <a:xfrm>
            <a:off x="40104" y="0"/>
            <a:ext cx="9103895" cy="762000"/>
          </a:xfrm>
        </p:spPr>
        <p:txBody>
          <a:bodyPr>
            <a:normAutofit/>
          </a:bodyPr>
          <a:lstStyle/>
          <a:p>
            <a:pPr>
              <a:lnSpc>
                <a:spcPts val="3600"/>
              </a:lnSpc>
            </a:pPr>
            <a:r>
              <a:rPr lang="en-US" dirty="0" smtClean="0">
                <a:solidFill>
                  <a:schemeClr val="tx2"/>
                </a:solidFill>
                <a:latin typeface="Calibri" pitchFamily="34" charset="0"/>
              </a:rPr>
              <a:t>CHP </a:t>
            </a:r>
            <a:r>
              <a:rPr lang="en-US" dirty="0">
                <a:solidFill>
                  <a:schemeClr val="tx2"/>
                </a:solidFill>
                <a:latin typeface="Calibri" pitchFamily="34" charset="0"/>
              </a:rPr>
              <a:t>in the United States Today</a:t>
            </a:r>
          </a:p>
        </p:txBody>
      </p:sp>
      <p:sp>
        <p:nvSpPr>
          <p:cNvPr id="10" name="Text Box 3"/>
          <p:cNvSpPr txBox="1">
            <a:spLocks noChangeArrowheads="1"/>
          </p:cNvSpPr>
          <p:nvPr/>
        </p:nvSpPr>
        <p:spPr bwMode="auto">
          <a:xfrm>
            <a:off x="5334000" y="6324600"/>
            <a:ext cx="4185875" cy="244682"/>
          </a:xfrm>
          <a:prstGeom prst="rect">
            <a:avLst/>
          </a:prstGeom>
          <a:noFill/>
          <a:ln w="9525" algn="ctr">
            <a:noFill/>
            <a:miter lim="800000"/>
            <a:headEnd/>
            <a:tailEnd/>
          </a:ln>
          <a:effectLst>
            <a:prstShdw prst="shdw17" dist="17961" dir="2700000">
              <a:srgbClr val="3D8F95">
                <a:gamma/>
                <a:shade val="60000"/>
                <a:invGamma/>
              </a:srgbClr>
            </a:prstShdw>
          </a:effectLst>
        </p:spPr>
        <p:txBody>
          <a:bodyPr wrap="square">
            <a:spAutoFit/>
          </a:bodyPr>
          <a:lstStyle/>
          <a:p>
            <a:pPr algn="l">
              <a:lnSpc>
                <a:spcPct val="90000"/>
              </a:lnSpc>
            </a:pPr>
            <a:r>
              <a:rPr lang="en-US" sz="1100" dirty="0" smtClean="0">
                <a:solidFill>
                  <a:schemeClr val="tx2"/>
                </a:solidFill>
              </a:rPr>
              <a:t>DOE/ICF CHP Installation Database, 2013 Data</a:t>
            </a:r>
            <a:endParaRPr lang="en-US" sz="1100" dirty="0">
              <a:solidFill>
                <a:schemeClr val="tx2"/>
              </a:solidFill>
            </a:endParaRPr>
          </a:p>
        </p:txBody>
      </p:sp>
      <p:sp>
        <p:nvSpPr>
          <p:cNvPr id="8" name="Rectangle 3"/>
          <p:cNvSpPr txBox="1">
            <a:spLocks noChangeArrowheads="1"/>
          </p:cNvSpPr>
          <p:nvPr/>
        </p:nvSpPr>
        <p:spPr bwMode="auto">
          <a:xfrm>
            <a:off x="4758489" y="1353533"/>
            <a:ext cx="3968416"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marR="0" lvl="0" indent="-342900" defTabSz="914400" eaLnBrk="0" latinLnBrk="0" hangingPunct="0">
              <a:lnSpc>
                <a:spcPct val="100000"/>
              </a:lnSpc>
              <a:spcBef>
                <a:spcPct val="20000"/>
              </a:spcBef>
              <a:buClr>
                <a:schemeClr val="accent2"/>
              </a:buClr>
              <a:buSzTx/>
              <a:buFont typeface="Wingdings" pitchFamily="2" charset="2"/>
              <a:buChar char="Ø"/>
              <a:tabLst/>
              <a:defRPr/>
            </a:pPr>
            <a:r>
              <a:rPr lang="en-US" sz="2000" dirty="0">
                <a:solidFill>
                  <a:schemeClr val="tx2"/>
                </a:solidFill>
                <a:latin typeface="+mn-lt"/>
              </a:rPr>
              <a:t>82.7 GW of installed CHP at over 4,300 industrial and commercial facilities (2013)</a:t>
            </a:r>
          </a:p>
          <a:p>
            <a:pPr marL="342900" marR="0" lvl="0" indent="-342900" defTabSz="914400" eaLnBrk="0" latinLnBrk="0" hangingPunct="0">
              <a:lnSpc>
                <a:spcPct val="100000"/>
              </a:lnSpc>
              <a:spcBef>
                <a:spcPct val="20000"/>
              </a:spcBef>
              <a:buClr>
                <a:schemeClr val="accent2"/>
              </a:buClr>
              <a:buSzTx/>
              <a:buFont typeface="Wingdings" pitchFamily="2" charset="2"/>
              <a:buChar char="Ø"/>
              <a:tabLst/>
              <a:defRPr/>
            </a:pPr>
            <a:r>
              <a:rPr lang="en-US" sz="2000" dirty="0">
                <a:solidFill>
                  <a:schemeClr val="tx2"/>
                </a:solidFill>
                <a:latin typeface="+mn-lt"/>
              </a:rPr>
              <a:t>80% of capacity in industrial applications</a:t>
            </a:r>
          </a:p>
          <a:p>
            <a:pPr marL="342900" marR="0" lvl="0" indent="-342900" defTabSz="914400" eaLnBrk="0" latinLnBrk="0" hangingPunct="0">
              <a:lnSpc>
                <a:spcPct val="100000"/>
              </a:lnSpc>
              <a:spcBef>
                <a:spcPct val="20000"/>
              </a:spcBef>
              <a:buClr>
                <a:schemeClr val="accent2"/>
              </a:buClr>
              <a:buSzTx/>
              <a:buFont typeface="Wingdings" pitchFamily="2" charset="2"/>
              <a:buChar char="Ø"/>
              <a:tabLst/>
              <a:defRPr/>
            </a:pPr>
            <a:r>
              <a:rPr lang="en-US" sz="2000" dirty="0">
                <a:solidFill>
                  <a:schemeClr val="tx2"/>
                </a:solidFill>
                <a:latin typeface="+mn-lt"/>
              </a:rPr>
              <a:t>70% of capacity is natural gas fired</a:t>
            </a:r>
          </a:p>
          <a:p>
            <a:pPr marL="342900" lvl="0" indent="-342900" eaLnBrk="0" hangingPunct="0">
              <a:spcBef>
                <a:spcPct val="20000"/>
              </a:spcBef>
              <a:buClr>
                <a:schemeClr val="accent2"/>
              </a:buClr>
              <a:buFont typeface="Wingdings" pitchFamily="2" charset="2"/>
              <a:buChar char="Ø"/>
              <a:defRPr/>
            </a:pPr>
            <a:r>
              <a:rPr lang="en-US" sz="2000" dirty="0">
                <a:solidFill>
                  <a:schemeClr val="tx2"/>
                </a:solidFill>
                <a:latin typeface="+mn-lt"/>
              </a:rPr>
              <a:t>Avoids more than 1.8 quadrillion </a:t>
            </a:r>
            <a:r>
              <a:rPr lang="en-US" sz="2000" dirty="0" err="1">
                <a:solidFill>
                  <a:schemeClr val="tx2"/>
                </a:solidFill>
                <a:latin typeface="+mn-lt"/>
              </a:rPr>
              <a:t>Btus</a:t>
            </a:r>
            <a:r>
              <a:rPr lang="en-US" sz="2000" dirty="0">
                <a:solidFill>
                  <a:schemeClr val="tx2"/>
                </a:solidFill>
                <a:latin typeface="+mn-lt"/>
              </a:rPr>
              <a:t> of fuel consumption annually</a:t>
            </a:r>
          </a:p>
          <a:p>
            <a:pPr marL="342900" lvl="0" indent="-342900" eaLnBrk="0" hangingPunct="0">
              <a:spcBef>
                <a:spcPct val="20000"/>
              </a:spcBef>
              <a:buClr>
                <a:schemeClr val="accent2"/>
              </a:buClr>
              <a:buFont typeface="Wingdings" pitchFamily="2" charset="2"/>
              <a:buChar char="Ø"/>
              <a:defRPr/>
            </a:pPr>
            <a:r>
              <a:rPr lang="en-US" sz="2000" dirty="0">
                <a:solidFill>
                  <a:schemeClr val="tx2"/>
                </a:solidFill>
                <a:latin typeface="+mn-lt"/>
              </a:rPr>
              <a:t>Avoids 241 million metric tons of CO2 compared to separate production</a:t>
            </a:r>
          </a:p>
        </p:txBody>
      </p:sp>
      <p:pic>
        <p:nvPicPr>
          <p:cNvPr id="1027" name="Picture 3"/>
          <p:cNvPicPr>
            <a:picLocks noChangeAspect="1" noChangeArrowheads="1"/>
          </p:cNvPicPr>
          <p:nvPr/>
        </p:nvPicPr>
        <p:blipFill rotWithShape="1">
          <a:blip r:embed="rId3">
            <a:extLst>
              <a:ext uri="{28A0092B-C50C-407E-A947-70E740481C1C}">
                <a14:useLocalDpi xmlns:a14="http://schemas.microsoft.com/office/drawing/2010/main" val="0"/>
              </a:ext>
            </a:extLst>
          </a:blip>
          <a:srcRect l="4801" t="4346" r="790" b="2218"/>
          <a:stretch/>
        </p:blipFill>
        <p:spPr bwMode="auto">
          <a:xfrm>
            <a:off x="251163" y="1524000"/>
            <a:ext cx="4495800" cy="3276600"/>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96775324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0"/>
            <a:ext cx="8534400" cy="1066800"/>
          </a:xfrm>
        </p:spPr>
        <p:txBody>
          <a:bodyPr>
            <a:normAutofit/>
          </a:bodyPr>
          <a:lstStyle/>
          <a:p>
            <a:r>
              <a:rPr lang="en-US" sz="3200" dirty="0" smtClean="0">
                <a:solidFill>
                  <a:schemeClr val="tx2"/>
                </a:solidFill>
                <a:latin typeface="+mn-lt"/>
              </a:rPr>
              <a:t>National Progress Against 40 GW CHP Goal </a:t>
            </a:r>
            <a:endParaRPr lang="en-US" sz="3200" dirty="0">
              <a:solidFill>
                <a:schemeClr val="tx2"/>
              </a:solidFill>
              <a:latin typeface="+mn-lt"/>
            </a:endParaRPr>
          </a:p>
        </p:txBody>
      </p:sp>
      <p:sp>
        <p:nvSpPr>
          <p:cNvPr id="3" name="Content Placeholder 2"/>
          <p:cNvSpPr>
            <a:spLocks noGrp="1"/>
          </p:cNvSpPr>
          <p:nvPr>
            <p:ph idx="1"/>
          </p:nvPr>
        </p:nvSpPr>
        <p:spPr>
          <a:xfrm>
            <a:off x="152400" y="990600"/>
            <a:ext cx="8839200" cy="5562600"/>
          </a:xfrm>
        </p:spPr>
        <p:txBody>
          <a:bodyPr>
            <a:noAutofit/>
          </a:bodyPr>
          <a:lstStyle/>
          <a:p>
            <a:pPr>
              <a:buClr>
                <a:schemeClr val="accent2"/>
              </a:buClr>
              <a:buFont typeface="Wingdings" pitchFamily="2" charset="2"/>
              <a:buChar char="Ø"/>
              <a:defRPr/>
            </a:pPr>
            <a:r>
              <a:rPr lang="en-US" sz="2400" dirty="0">
                <a:solidFill>
                  <a:schemeClr val="tx2"/>
                </a:solidFill>
              </a:rPr>
              <a:t>Executive Order set a national goal of 40 GW of new CHP installation over the next decade</a:t>
            </a:r>
          </a:p>
          <a:p>
            <a:pPr>
              <a:buClr>
                <a:schemeClr val="accent2"/>
              </a:buClr>
              <a:buFont typeface="Wingdings" pitchFamily="2" charset="2"/>
              <a:buChar char="Ø"/>
              <a:defRPr/>
            </a:pPr>
            <a:r>
              <a:rPr lang="en-US" sz="2400" dirty="0">
                <a:solidFill>
                  <a:schemeClr val="tx2"/>
                </a:solidFill>
              </a:rPr>
              <a:t>Newly installed:  +1.6 GW</a:t>
            </a:r>
          </a:p>
          <a:p>
            <a:pPr marL="0" indent="0">
              <a:spcBef>
                <a:spcPts val="0"/>
              </a:spcBef>
              <a:spcAft>
                <a:spcPts val="602"/>
              </a:spcAft>
              <a:buNone/>
            </a:pPr>
            <a:endParaRPr lang="en-US" sz="2800" b="1" dirty="0" smtClean="0">
              <a:solidFill>
                <a:schemeClr val="tx2"/>
              </a:solidFill>
            </a:endParaRPr>
          </a:p>
        </p:txBody>
      </p:sp>
      <p:sp>
        <p:nvSpPr>
          <p:cNvPr id="5" name="TextBox 4"/>
          <p:cNvSpPr txBox="1"/>
          <p:nvPr/>
        </p:nvSpPr>
        <p:spPr>
          <a:xfrm>
            <a:off x="6012899" y="6275582"/>
            <a:ext cx="2651688" cy="261610"/>
          </a:xfrm>
          <a:prstGeom prst="rect">
            <a:avLst/>
          </a:prstGeom>
          <a:noFill/>
          <a:ln>
            <a:noFill/>
          </a:ln>
        </p:spPr>
        <p:txBody>
          <a:bodyPr wrap="none" rtlCol="0">
            <a:spAutoFit/>
          </a:bodyPr>
          <a:lstStyle/>
          <a:p>
            <a:r>
              <a:rPr lang="en-US" sz="1100" dirty="0" smtClean="0">
                <a:solidFill>
                  <a:schemeClr val="tx2"/>
                </a:solidFill>
                <a:latin typeface="+mn-lt"/>
              </a:rPr>
              <a:t>Internal ORNL/ICF Estimates for 2014-2016</a:t>
            </a:r>
            <a:endParaRPr lang="en-US" sz="1100" dirty="0">
              <a:solidFill>
                <a:schemeClr val="tx2"/>
              </a:solidFill>
              <a:latin typeface="+mn-lt"/>
            </a:endParaRPr>
          </a:p>
        </p:txBody>
      </p:sp>
      <p:graphicFrame>
        <p:nvGraphicFramePr>
          <p:cNvPr id="6" name="Chart 5"/>
          <p:cNvGraphicFramePr>
            <a:graphicFrameLocks/>
          </p:cNvGraphicFramePr>
          <p:nvPr>
            <p:extLst/>
          </p:nvPr>
        </p:nvGraphicFramePr>
        <p:xfrm>
          <a:off x="1143000" y="2437624"/>
          <a:ext cx="6858000" cy="3810000"/>
        </p:xfrm>
        <a:graphic>
          <a:graphicData uri="http://schemas.openxmlformats.org/drawingml/2006/chart">
            <c:chart xmlns:c="http://schemas.openxmlformats.org/drawingml/2006/chart" xmlns:r="http://schemas.openxmlformats.org/officeDocument/2006/relationships" r:id="rId3"/>
          </a:graphicData>
        </a:graphic>
      </p:graphicFrame>
      <p:sp>
        <p:nvSpPr>
          <p:cNvPr id="4" name="Date Placeholder 3"/>
          <p:cNvSpPr>
            <a:spLocks noGrp="1"/>
          </p:cNvSpPr>
          <p:nvPr>
            <p:ph type="dt" sz="half" idx="10"/>
          </p:nvPr>
        </p:nvSpPr>
        <p:spPr/>
        <p:txBody>
          <a:bodyPr/>
          <a:lstStyle/>
          <a:p>
            <a:pPr>
              <a:defRPr/>
            </a:pPr>
            <a:fld id="{461C974B-F17C-4D3F-B393-923BF05DDFD9}" type="datetime1">
              <a:rPr lang="en-US" smtClean="0"/>
              <a:t>7/18/2014</a:t>
            </a:fld>
            <a:endParaRPr lang="en-US"/>
          </a:p>
        </p:txBody>
      </p:sp>
      <p:sp>
        <p:nvSpPr>
          <p:cNvPr id="7" name="Slide Number Placeholder 6"/>
          <p:cNvSpPr>
            <a:spLocks noGrp="1"/>
          </p:cNvSpPr>
          <p:nvPr>
            <p:ph type="sldNum" sz="quarter" idx="11"/>
          </p:nvPr>
        </p:nvSpPr>
        <p:spPr/>
        <p:txBody>
          <a:bodyPr/>
          <a:lstStyle/>
          <a:p>
            <a:pPr>
              <a:defRPr/>
            </a:pPr>
            <a:fld id="{062878FC-00D9-4F9C-AA13-37DAFDD0C705}" type="slidenum">
              <a:rPr lang="en-US" smtClean="0"/>
              <a:pPr>
                <a:defRPr/>
              </a:pPr>
              <a:t>15</a:t>
            </a:fld>
            <a:endParaRPr lang="en-US" dirty="0"/>
          </a:p>
        </p:txBody>
      </p:sp>
    </p:spTree>
    <p:extLst>
      <p:ext uri="{BB962C8B-B14F-4D97-AF65-F5344CB8AC3E}">
        <p14:creationId xmlns:p14="http://schemas.microsoft.com/office/powerpoint/2010/main" val="252982927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smtClean="0">
                <a:solidFill>
                  <a:schemeClr val="tx2"/>
                </a:solidFill>
              </a:rPr>
              <a:t>More Than Two-Thirds of States Have Adopted 2009 or Later Residential Codes</a:t>
            </a:r>
            <a:endParaRPr lang="en-US" sz="3600" dirty="0">
              <a:solidFill>
                <a:schemeClr val="tx2"/>
              </a:solidFill>
            </a:endParaRPr>
          </a:p>
        </p:txBody>
      </p:sp>
      <p:sp>
        <p:nvSpPr>
          <p:cNvPr id="5" name="Slide Number Placeholder 4"/>
          <p:cNvSpPr>
            <a:spLocks noGrp="1"/>
          </p:cNvSpPr>
          <p:nvPr>
            <p:ph type="sldNum" sz="quarter" idx="11"/>
          </p:nvPr>
        </p:nvSpPr>
        <p:spPr/>
        <p:txBody>
          <a:bodyPr/>
          <a:lstStyle/>
          <a:p>
            <a:pPr>
              <a:defRPr/>
            </a:pPr>
            <a:fld id="{062878FC-00D9-4F9C-AA13-37DAFDD0C705}" type="slidenum">
              <a:rPr lang="en-US" smtClean="0"/>
              <a:pPr>
                <a:defRPr/>
              </a:pPr>
              <a:t>16</a:t>
            </a:fld>
            <a:endParaRPr lang="en-US" dirty="0"/>
          </a:p>
        </p:txBody>
      </p:sp>
      <p:pic>
        <p:nvPicPr>
          <p:cNvPr id="6" name="Content Placeholder 5"/>
          <p:cNvPicPr>
            <a:picLocks noGrp="1" noChangeAspect="1"/>
          </p:cNvPicPr>
          <p:nvPr>
            <p:ph idx="1"/>
          </p:nvPr>
        </p:nvPicPr>
        <p:blipFill rotWithShape="1">
          <a:blip r:embed="rId3" cstate="print">
            <a:extLst>
              <a:ext uri="{28A0092B-C50C-407E-A947-70E740481C1C}">
                <a14:useLocalDpi xmlns:a14="http://schemas.microsoft.com/office/drawing/2010/main" val="0"/>
              </a:ext>
            </a:extLst>
          </a:blip>
          <a:srcRect l="926" b="4604"/>
          <a:stretch/>
        </p:blipFill>
        <p:spPr>
          <a:xfrm>
            <a:off x="533400" y="1434956"/>
            <a:ext cx="8153400" cy="4737244"/>
          </a:xfrm>
          <a:ln>
            <a:noFill/>
          </a:ln>
        </p:spPr>
      </p:pic>
    </p:spTree>
    <p:extLst>
      <p:ext uri="{BB962C8B-B14F-4D97-AF65-F5344CB8AC3E}">
        <p14:creationId xmlns:p14="http://schemas.microsoft.com/office/powerpoint/2010/main" val="391079198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tx2"/>
                </a:solidFill>
              </a:rPr>
              <a:t>75% of States Have Adopted 2007 or Later Commercial Codes</a:t>
            </a:r>
            <a:endParaRPr lang="en-US" dirty="0">
              <a:solidFill>
                <a:schemeClr val="tx2"/>
              </a:solidFill>
            </a:endParaRPr>
          </a:p>
        </p:txBody>
      </p:sp>
      <p:pic>
        <p:nvPicPr>
          <p:cNvPr id="6" name="Content Placeholder 5"/>
          <p:cNvPicPr>
            <a:picLocks noGrp="1" noChangeAspect="1"/>
          </p:cNvPicPr>
          <p:nvPr>
            <p:ph idx="1"/>
          </p:nvPr>
        </p:nvPicPr>
        <p:blipFill rotWithShape="1">
          <a:blip r:embed="rId3" cstate="print">
            <a:extLst>
              <a:ext uri="{28A0092B-C50C-407E-A947-70E740481C1C}">
                <a14:useLocalDpi xmlns:a14="http://schemas.microsoft.com/office/drawing/2010/main" val="0"/>
              </a:ext>
            </a:extLst>
          </a:blip>
          <a:srcRect b="3872"/>
          <a:stretch/>
        </p:blipFill>
        <p:spPr>
          <a:xfrm>
            <a:off x="838200" y="1600200"/>
            <a:ext cx="7315200" cy="4572000"/>
          </a:xfrm>
        </p:spPr>
      </p:pic>
      <p:sp>
        <p:nvSpPr>
          <p:cNvPr id="5" name="Slide Number Placeholder 4"/>
          <p:cNvSpPr>
            <a:spLocks noGrp="1"/>
          </p:cNvSpPr>
          <p:nvPr>
            <p:ph type="sldNum" sz="quarter" idx="11"/>
          </p:nvPr>
        </p:nvSpPr>
        <p:spPr/>
        <p:txBody>
          <a:bodyPr/>
          <a:lstStyle/>
          <a:p>
            <a:pPr>
              <a:defRPr/>
            </a:pPr>
            <a:fld id="{062878FC-00D9-4F9C-AA13-37DAFDD0C705}" type="slidenum">
              <a:rPr lang="en-US" smtClean="0"/>
              <a:pPr>
                <a:defRPr/>
              </a:pPr>
              <a:t>17</a:t>
            </a:fld>
            <a:endParaRPr lang="en-US" dirty="0"/>
          </a:p>
        </p:txBody>
      </p:sp>
    </p:spTree>
    <p:extLst>
      <p:ext uri="{BB962C8B-B14F-4D97-AF65-F5344CB8AC3E}">
        <p14:creationId xmlns:p14="http://schemas.microsoft.com/office/powerpoint/2010/main" val="189596181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smtClean="0">
                <a:solidFill>
                  <a:schemeClr val="tx2"/>
                </a:solidFill>
              </a:rPr>
              <a:t>Nearly 75% of States Are Engaged in Some Form of Compliance Enhancement</a:t>
            </a:r>
            <a:endParaRPr lang="en-US" sz="3600" dirty="0">
              <a:solidFill>
                <a:schemeClr val="tx2"/>
              </a:solidFill>
            </a:endParaRPr>
          </a:p>
        </p:txBody>
      </p:sp>
      <p:sp>
        <p:nvSpPr>
          <p:cNvPr id="5" name="Slide Number Placeholder 4"/>
          <p:cNvSpPr>
            <a:spLocks noGrp="1"/>
          </p:cNvSpPr>
          <p:nvPr>
            <p:ph type="sldNum" sz="quarter" idx="11"/>
          </p:nvPr>
        </p:nvSpPr>
        <p:spPr/>
        <p:txBody>
          <a:bodyPr/>
          <a:lstStyle/>
          <a:p>
            <a:pPr>
              <a:defRPr/>
            </a:pPr>
            <a:fld id="{062878FC-00D9-4F9C-AA13-37DAFDD0C705}" type="slidenum">
              <a:rPr lang="en-US" smtClean="0"/>
              <a:pPr>
                <a:defRPr/>
              </a:pPr>
              <a:t>18</a:t>
            </a:fld>
            <a:endParaRPr lang="en-US" dirty="0"/>
          </a:p>
        </p:txBody>
      </p:sp>
      <p:pic>
        <p:nvPicPr>
          <p:cNvPr id="1026" name="Picture 2" descr="Implemtation Map"/>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76200" y="1600200"/>
            <a:ext cx="5943600" cy="4073367"/>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5"/>
          <p:cNvPicPr>
            <a:picLocks noChangeAspect="1"/>
          </p:cNvPicPr>
          <p:nvPr/>
        </p:nvPicPr>
        <p:blipFill>
          <a:blip r:embed="rId4"/>
          <a:stretch>
            <a:fillRect/>
          </a:stretch>
        </p:blipFill>
        <p:spPr>
          <a:xfrm>
            <a:off x="5943600" y="1828800"/>
            <a:ext cx="2836204" cy="1905000"/>
          </a:xfrm>
          <a:prstGeom prst="rect">
            <a:avLst/>
          </a:prstGeom>
        </p:spPr>
      </p:pic>
      <p:pic>
        <p:nvPicPr>
          <p:cNvPr id="7" name="Picture 6"/>
          <p:cNvPicPr>
            <a:picLocks noChangeAspect="1"/>
          </p:cNvPicPr>
          <p:nvPr/>
        </p:nvPicPr>
        <p:blipFill>
          <a:blip r:embed="rId5"/>
          <a:stretch>
            <a:fillRect/>
          </a:stretch>
        </p:blipFill>
        <p:spPr>
          <a:xfrm>
            <a:off x="6134100" y="3733800"/>
            <a:ext cx="2857500" cy="2105025"/>
          </a:xfrm>
          <a:prstGeom prst="rect">
            <a:avLst/>
          </a:prstGeom>
        </p:spPr>
      </p:pic>
      <p:sp>
        <p:nvSpPr>
          <p:cNvPr id="3" name="TextBox 2"/>
          <p:cNvSpPr txBox="1"/>
          <p:nvPr/>
        </p:nvSpPr>
        <p:spPr>
          <a:xfrm>
            <a:off x="3124200" y="5838825"/>
            <a:ext cx="2152650" cy="276999"/>
          </a:xfrm>
          <a:prstGeom prst="rect">
            <a:avLst/>
          </a:prstGeom>
          <a:noFill/>
        </p:spPr>
        <p:txBody>
          <a:bodyPr wrap="square" rtlCol="0">
            <a:spAutoFit/>
          </a:bodyPr>
          <a:lstStyle/>
          <a:p>
            <a:r>
              <a:rPr lang="en-US" sz="1200" dirty="0" smtClean="0"/>
              <a:t>Source: BCAP</a:t>
            </a:r>
            <a:endParaRPr lang="en-US" sz="1200" dirty="0"/>
          </a:p>
        </p:txBody>
      </p:sp>
    </p:spTree>
    <p:extLst>
      <p:ext uri="{BB962C8B-B14F-4D97-AF65-F5344CB8AC3E}">
        <p14:creationId xmlns:p14="http://schemas.microsoft.com/office/powerpoint/2010/main" val="298609102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1"/>
                </a:solidFill>
              </a:rPr>
              <a:t>Table of Contents</a:t>
            </a:r>
            <a:endParaRPr lang="en-US" dirty="0">
              <a:solidFill>
                <a:schemeClr val="accent1"/>
              </a:solidFill>
            </a:endParaRPr>
          </a:p>
        </p:txBody>
      </p:sp>
      <p:sp>
        <p:nvSpPr>
          <p:cNvPr id="3" name="Content Placeholder 2"/>
          <p:cNvSpPr>
            <a:spLocks noGrp="1"/>
          </p:cNvSpPr>
          <p:nvPr>
            <p:ph idx="1"/>
          </p:nvPr>
        </p:nvSpPr>
        <p:spPr>
          <a:xfrm>
            <a:off x="457200" y="1447800"/>
            <a:ext cx="8229600" cy="4495801"/>
          </a:xfrm>
        </p:spPr>
        <p:txBody>
          <a:bodyPr>
            <a:normAutofit lnSpcReduction="10000"/>
          </a:bodyPr>
          <a:lstStyle/>
          <a:p>
            <a:pPr>
              <a:lnSpc>
                <a:spcPct val="130000"/>
              </a:lnSpc>
            </a:pPr>
            <a:r>
              <a:rPr lang="en-US" sz="2400" dirty="0" smtClean="0">
                <a:solidFill>
                  <a:schemeClr val="accent1"/>
                </a:solidFill>
              </a:rPr>
              <a:t>Utility Customer-Funded Efficiency Programs: Savings, Spending, Cost of Savings, and Behavioral/EM&amp;V</a:t>
            </a:r>
          </a:p>
          <a:p>
            <a:pPr>
              <a:lnSpc>
                <a:spcPct val="130000"/>
              </a:lnSpc>
            </a:pPr>
            <a:r>
              <a:rPr lang="en-US" sz="2400" dirty="0" smtClean="0">
                <a:solidFill>
                  <a:schemeClr val="accent1"/>
                </a:solidFill>
              </a:rPr>
              <a:t>ESCOs: Revenue Growth and Market Potential</a:t>
            </a:r>
          </a:p>
          <a:p>
            <a:pPr>
              <a:lnSpc>
                <a:spcPct val="130000"/>
              </a:lnSpc>
            </a:pPr>
            <a:r>
              <a:rPr lang="en-US" sz="2400" dirty="0" smtClean="0">
                <a:solidFill>
                  <a:schemeClr val="accent1"/>
                </a:solidFill>
              </a:rPr>
              <a:t>Combined Heat and Power</a:t>
            </a:r>
          </a:p>
          <a:p>
            <a:pPr>
              <a:lnSpc>
                <a:spcPct val="130000"/>
              </a:lnSpc>
            </a:pPr>
            <a:r>
              <a:rPr lang="en-US" sz="2400" dirty="0" smtClean="0">
                <a:solidFill>
                  <a:schemeClr val="accent1"/>
                </a:solidFill>
              </a:rPr>
              <a:t>Policies That Advance or Reduce Barriers to Energy Efficiency: Throughput Incentives and Savings Targets</a:t>
            </a:r>
          </a:p>
          <a:p>
            <a:pPr>
              <a:lnSpc>
                <a:spcPct val="130000"/>
              </a:lnSpc>
            </a:pPr>
            <a:r>
              <a:rPr lang="en-US" sz="2400" dirty="0" smtClean="0">
                <a:solidFill>
                  <a:schemeClr val="accent1"/>
                </a:solidFill>
              </a:rPr>
              <a:t>Building Energy Codes and End-Use Standards</a:t>
            </a:r>
          </a:p>
          <a:p>
            <a:pPr>
              <a:lnSpc>
                <a:spcPct val="130000"/>
              </a:lnSpc>
            </a:pPr>
            <a:r>
              <a:rPr lang="en-US" sz="2400" dirty="0" smtClean="0">
                <a:solidFill>
                  <a:schemeClr val="accent1"/>
                </a:solidFill>
              </a:rPr>
              <a:t>Energy-Use Disclosure Requirements</a:t>
            </a:r>
          </a:p>
          <a:p>
            <a:pPr>
              <a:lnSpc>
                <a:spcPct val="130000"/>
              </a:lnSpc>
            </a:pPr>
            <a:r>
              <a:rPr lang="en-US" sz="2400" dirty="0" smtClean="0">
                <a:solidFill>
                  <a:schemeClr val="accent1"/>
                </a:solidFill>
              </a:rPr>
              <a:t>Efficiency Financing</a:t>
            </a:r>
          </a:p>
        </p:txBody>
      </p:sp>
      <p:sp>
        <p:nvSpPr>
          <p:cNvPr id="5" name="Slide Number Placeholder 4"/>
          <p:cNvSpPr>
            <a:spLocks noGrp="1"/>
          </p:cNvSpPr>
          <p:nvPr>
            <p:ph type="sldNum" sz="quarter" idx="11"/>
          </p:nvPr>
        </p:nvSpPr>
        <p:spPr/>
        <p:txBody>
          <a:bodyPr/>
          <a:lstStyle/>
          <a:p>
            <a:pPr>
              <a:defRPr/>
            </a:pPr>
            <a:fld id="{062878FC-00D9-4F9C-AA13-37DAFDD0C705}" type="slidenum">
              <a:rPr lang="en-US" smtClean="0"/>
              <a:pPr>
                <a:defRPr/>
              </a:pPr>
              <a:t>1</a:t>
            </a:fld>
            <a:endParaRPr lang="en-US"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smtClean="0">
                <a:solidFill>
                  <a:schemeClr val="tx2"/>
                </a:solidFill>
              </a:rPr>
              <a:t>Savings Rising Sharply as New End-Use Standards Take Effect</a:t>
            </a:r>
            <a:endParaRPr lang="en-US" sz="3600" dirty="0">
              <a:solidFill>
                <a:schemeClr val="tx2"/>
              </a:solidFill>
            </a:endParaRPr>
          </a:p>
        </p:txBody>
      </p:sp>
      <p:sp>
        <p:nvSpPr>
          <p:cNvPr id="5" name="Slide Number Placeholder 4"/>
          <p:cNvSpPr>
            <a:spLocks noGrp="1"/>
          </p:cNvSpPr>
          <p:nvPr>
            <p:ph type="sldNum" sz="quarter" idx="11"/>
          </p:nvPr>
        </p:nvSpPr>
        <p:spPr/>
        <p:txBody>
          <a:bodyPr/>
          <a:lstStyle/>
          <a:p>
            <a:pPr>
              <a:defRPr/>
            </a:pPr>
            <a:fld id="{062878FC-00D9-4F9C-AA13-37DAFDD0C705}" type="slidenum">
              <a:rPr lang="en-US" smtClean="0">
                <a:solidFill>
                  <a:schemeClr val="tx2"/>
                </a:solidFill>
              </a:rPr>
              <a:pPr>
                <a:defRPr/>
              </a:pPr>
              <a:t>19</a:t>
            </a:fld>
            <a:endParaRPr lang="en-US" dirty="0">
              <a:solidFill>
                <a:schemeClr val="tx2"/>
              </a:solidFill>
            </a:endParaRPr>
          </a:p>
        </p:txBody>
      </p:sp>
      <p:sp>
        <p:nvSpPr>
          <p:cNvPr id="9" name="Text Box 5"/>
          <p:cNvSpPr txBox="1">
            <a:spLocks noChangeArrowheads="1"/>
          </p:cNvSpPr>
          <p:nvPr/>
        </p:nvSpPr>
        <p:spPr bwMode="auto">
          <a:xfrm>
            <a:off x="5287963" y="1590675"/>
            <a:ext cx="3586162" cy="46012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charset="0"/>
              <a:buChar char="•"/>
              <a:tabLst>
                <a:tab pos="511175" algn="l"/>
              </a:tabLst>
              <a:defRPr sz="3200">
                <a:solidFill>
                  <a:schemeClr val="tx1"/>
                </a:solidFill>
                <a:latin typeface="Calibri" pitchFamily="-105" charset="0"/>
                <a:ea typeface="ＭＳ Ｐゴシック" pitchFamily="-105" charset="-128"/>
              </a:defRPr>
            </a:lvl1pPr>
            <a:lvl2pPr marL="742950" indent="-285750" eaLnBrk="0" hangingPunct="0">
              <a:spcBef>
                <a:spcPct val="20000"/>
              </a:spcBef>
              <a:buFont typeface="Arial" charset="0"/>
              <a:buChar char="–"/>
              <a:tabLst>
                <a:tab pos="511175" algn="l"/>
              </a:tabLst>
              <a:defRPr sz="2800">
                <a:solidFill>
                  <a:schemeClr val="tx1"/>
                </a:solidFill>
                <a:latin typeface="Calibri" pitchFamily="-105" charset="0"/>
                <a:ea typeface="ＭＳ Ｐゴシック" pitchFamily="-105" charset="-128"/>
              </a:defRPr>
            </a:lvl2pPr>
            <a:lvl3pPr marL="1143000" indent="-228600" eaLnBrk="0" hangingPunct="0">
              <a:spcBef>
                <a:spcPct val="20000"/>
              </a:spcBef>
              <a:buFont typeface="Arial" charset="0"/>
              <a:buChar char="•"/>
              <a:tabLst>
                <a:tab pos="511175" algn="l"/>
              </a:tabLst>
              <a:defRPr sz="2400">
                <a:solidFill>
                  <a:schemeClr val="tx1"/>
                </a:solidFill>
                <a:latin typeface="Calibri" pitchFamily="-105" charset="0"/>
                <a:ea typeface="ＭＳ Ｐゴシック" pitchFamily="-105" charset="-128"/>
              </a:defRPr>
            </a:lvl3pPr>
            <a:lvl4pPr marL="1600200" indent="-228600" eaLnBrk="0" hangingPunct="0">
              <a:spcBef>
                <a:spcPct val="20000"/>
              </a:spcBef>
              <a:buFont typeface="Arial" charset="0"/>
              <a:buChar char="–"/>
              <a:tabLst>
                <a:tab pos="511175" algn="l"/>
              </a:tabLst>
              <a:defRPr sz="2000">
                <a:solidFill>
                  <a:schemeClr val="tx1"/>
                </a:solidFill>
                <a:latin typeface="Calibri" pitchFamily="-105" charset="0"/>
                <a:ea typeface="ＭＳ Ｐゴシック" pitchFamily="-105" charset="-128"/>
              </a:defRPr>
            </a:lvl4pPr>
            <a:lvl5pPr marL="2057400" indent="-228600" eaLnBrk="0" hangingPunct="0">
              <a:spcBef>
                <a:spcPct val="20000"/>
              </a:spcBef>
              <a:buFont typeface="Arial" charset="0"/>
              <a:buChar char="»"/>
              <a:tabLst>
                <a:tab pos="511175" algn="l"/>
              </a:tabLst>
              <a:defRPr sz="2000">
                <a:solidFill>
                  <a:schemeClr val="tx1"/>
                </a:solidFill>
                <a:latin typeface="Calibri" pitchFamily="-105" charset="0"/>
                <a:ea typeface="ＭＳ Ｐゴシック" pitchFamily="-105" charset="-128"/>
              </a:defRPr>
            </a:lvl5pPr>
            <a:lvl6pPr marL="2514600" indent="-228600" defTabSz="457200" eaLnBrk="0" fontAlgn="base" hangingPunct="0">
              <a:spcBef>
                <a:spcPct val="20000"/>
              </a:spcBef>
              <a:spcAft>
                <a:spcPct val="0"/>
              </a:spcAft>
              <a:buFont typeface="Arial" charset="0"/>
              <a:buChar char="»"/>
              <a:tabLst>
                <a:tab pos="511175" algn="l"/>
              </a:tabLst>
              <a:defRPr sz="2000">
                <a:solidFill>
                  <a:schemeClr val="tx1"/>
                </a:solidFill>
                <a:latin typeface="Calibri" pitchFamily="-105" charset="0"/>
                <a:ea typeface="ＭＳ Ｐゴシック" pitchFamily="-105" charset="-128"/>
              </a:defRPr>
            </a:lvl6pPr>
            <a:lvl7pPr marL="2971800" indent="-228600" defTabSz="457200" eaLnBrk="0" fontAlgn="base" hangingPunct="0">
              <a:spcBef>
                <a:spcPct val="20000"/>
              </a:spcBef>
              <a:spcAft>
                <a:spcPct val="0"/>
              </a:spcAft>
              <a:buFont typeface="Arial" charset="0"/>
              <a:buChar char="»"/>
              <a:tabLst>
                <a:tab pos="511175" algn="l"/>
              </a:tabLst>
              <a:defRPr sz="2000">
                <a:solidFill>
                  <a:schemeClr val="tx1"/>
                </a:solidFill>
                <a:latin typeface="Calibri" pitchFamily="-105" charset="0"/>
                <a:ea typeface="ＭＳ Ｐゴシック" pitchFamily="-105" charset="-128"/>
              </a:defRPr>
            </a:lvl7pPr>
            <a:lvl8pPr marL="3429000" indent="-228600" defTabSz="457200" eaLnBrk="0" fontAlgn="base" hangingPunct="0">
              <a:spcBef>
                <a:spcPct val="20000"/>
              </a:spcBef>
              <a:spcAft>
                <a:spcPct val="0"/>
              </a:spcAft>
              <a:buFont typeface="Arial" charset="0"/>
              <a:buChar char="»"/>
              <a:tabLst>
                <a:tab pos="511175" algn="l"/>
              </a:tabLst>
              <a:defRPr sz="2000">
                <a:solidFill>
                  <a:schemeClr val="tx1"/>
                </a:solidFill>
                <a:latin typeface="Calibri" pitchFamily="-105" charset="0"/>
                <a:ea typeface="ＭＳ Ｐゴシック" pitchFamily="-105" charset="-128"/>
              </a:defRPr>
            </a:lvl8pPr>
            <a:lvl9pPr marL="3886200" indent="-228600" defTabSz="457200" eaLnBrk="0" fontAlgn="base" hangingPunct="0">
              <a:spcBef>
                <a:spcPct val="20000"/>
              </a:spcBef>
              <a:spcAft>
                <a:spcPct val="0"/>
              </a:spcAft>
              <a:buFont typeface="Arial" charset="0"/>
              <a:buChar char="»"/>
              <a:tabLst>
                <a:tab pos="511175" algn="l"/>
              </a:tabLst>
              <a:defRPr sz="2000">
                <a:solidFill>
                  <a:schemeClr val="tx1"/>
                </a:solidFill>
                <a:latin typeface="Calibri" pitchFamily="-105" charset="0"/>
                <a:ea typeface="ＭＳ Ｐゴシック" pitchFamily="-105" charset="-128"/>
              </a:defRPr>
            </a:lvl9pPr>
          </a:lstStyle>
          <a:p>
            <a:pPr eaLnBrk="1" hangingPunct="1">
              <a:spcBef>
                <a:spcPct val="50000"/>
              </a:spcBef>
              <a:buFontTx/>
              <a:buNone/>
            </a:pPr>
            <a:r>
              <a:rPr lang="en-US" altLang="en-US" sz="2200" b="1" u="sng" dirty="0">
                <a:solidFill>
                  <a:schemeClr val="tx2"/>
                </a:solidFill>
              </a:rPr>
              <a:t>In 2012 </a:t>
            </a:r>
          </a:p>
          <a:p>
            <a:pPr marL="225425" indent="-225425" eaLnBrk="1" hangingPunct="1">
              <a:spcBef>
                <a:spcPct val="50000"/>
              </a:spcBef>
              <a:buFont typeface="Wingdings" pitchFamily="2" charset="2"/>
              <a:buChar char="Ø"/>
              <a:tabLst/>
            </a:pPr>
            <a:r>
              <a:rPr lang="en-US" altLang="en-US" sz="1800" b="1" dirty="0">
                <a:solidFill>
                  <a:schemeClr val="tx2"/>
                </a:solidFill>
              </a:rPr>
              <a:t> Energy savings: 3.6 quads</a:t>
            </a:r>
          </a:p>
          <a:p>
            <a:pPr marL="225425" indent="-225425" eaLnBrk="1" hangingPunct="1">
              <a:spcBef>
                <a:spcPct val="50000"/>
              </a:spcBef>
              <a:buFont typeface="Wingdings" pitchFamily="2" charset="2"/>
              <a:buChar char="Ø"/>
              <a:tabLst/>
            </a:pPr>
            <a:r>
              <a:rPr lang="en-US" altLang="en-US" sz="1800" b="1" dirty="0">
                <a:solidFill>
                  <a:schemeClr val="tx2"/>
                </a:solidFill>
              </a:rPr>
              <a:t> CO2 emissions reduction: 198 million tons</a:t>
            </a:r>
          </a:p>
          <a:p>
            <a:pPr eaLnBrk="1" hangingPunct="1">
              <a:spcBef>
                <a:spcPct val="50000"/>
              </a:spcBef>
              <a:buFontTx/>
              <a:buNone/>
            </a:pPr>
            <a:r>
              <a:rPr lang="en-US" altLang="en-US" sz="2200" b="1" u="sng" dirty="0">
                <a:solidFill>
                  <a:schemeClr val="tx2"/>
                </a:solidFill>
              </a:rPr>
              <a:t>Projected </a:t>
            </a:r>
            <a:r>
              <a:rPr lang="en-US" altLang="en-US" sz="2200" b="1" u="sng" dirty="0" smtClean="0">
                <a:solidFill>
                  <a:schemeClr val="tx2"/>
                </a:solidFill>
              </a:rPr>
              <a:t>Total</a:t>
            </a:r>
            <a:br>
              <a:rPr lang="en-US" altLang="en-US" sz="2200" b="1" u="sng" dirty="0" smtClean="0">
                <a:solidFill>
                  <a:schemeClr val="tx2"/>
                </a:solidFill>
              </a:rPr>
            </a:br>
            <a:r>
              <a:rPr lang="en-US" altLang="en-US" sz="2200" b="1" u="sng" dirty="0" smtClean="0">
                <a:solidFill>
                  <a:schemeClr val="tx2"/>
                </a:solidFill>
              </a:rPr>
              <a:t>(cumulative through 2070)</a:t>
            </a:r>
            <a:endParaRPr lang="en-US" altLang="en-US" sz="2200" b="1" u="sng" dirty="0">
              <a:solidFill>
                <a:schemeClr val="tx2"/>
              </a:solidFill>
            </a:endParaRPr>
          </a:p>
          <a:p>
            <a:pPr marL="225425" indent="-225425" eaLnBrk="1" hangingPunct="1">
              <a:spcBef>
                <a:spcPct val="50000"/>
              </a:spcBef>
              <a:buFont typeface="Wingdings" pitchFamily="2" charset="2"/>
              <a:buChar char="Ø"/>
              <a:tabLst/>
            </a:pPr>
            <a:r>
              <a:rPr lang="en-US" altLang="en-US" sz="1800" b="1" dirty="0">
                <a:solidFill>
                  <a:schemeClr val="tx2"/>
                </a:solidFill>
              </a:rPr>
              <a:t>Energy savings: 179 Quads</a:t>
            </a:r>
          </a:p>
          <a:p>
            <a:pPr marL="225425" indent="-225425" eaLnBrk="1" hangingPunct="1">
              <a:spcBef>
                <a:spcPct val="50000"/>
              </a:spcBef>
              <a:buFont typeface="Wingdings" pitchFamily="2" charset="2"/>
              <a:buChar char="Ø"/>
              <a:tabLst/>
            </a:pPr>
            <a:r>
              <a:rPr lang="en-US" altLang="en-US" sz="1800" b="1" dirty="0">
                <a:solidFill>
                  <a:schemeClr val="tx2"/>
                </a:solidFill>
              </a:rPr>
              <a:t>CO2 emissions reduction: ~10 billion tons</a:t>
            </a:r>
          </a:p>
          <a:p>
            <a:pPr marL="225425" indent="-225425" eaLnBrk="1" hangingPunct="1">
              <a:spcBef>
                <a:spcPct val="50000"/>
              </a:spcBef>
              <a:buFont typeface="Wingdings" pitchFamily="2" charset="2"/>
              <a:buChar char="Ø"/>
              <a:tabLst/>
            </a:pPr>
            <a:r>
              <a:rPr lang="en-US" altLang="en-US" sz="1800" b="1" dirty="0">
                <a:solidFill>
                  <a:schemeClr val="tx2"/>
                </a:solidFill>
              </a:rPr>
              <a:t>Consumer </a:t>
            </a:r>
            <a:r>
              <a:rPr lang="en-US" altLang="en-US" sz="1800" b="1" dirty="0" smtClean="0">
                <a:solidFill>
                  <a:schemeClr val="tx2"/>
                </a:solidFill>
              </a:rPr>
              <a:t>benefits </a:t>
            </a:r>
            <a:r>
              <a:rPr lang="en-US" altLang="en-US" sz="1800" b="1" dirty="0">
                <a:solidFill>
                  <a:schemeClr val="tx2"/>
                </a:solidFill>
              </a:rPr>
              <a:t>(net present value): over $1 trillion</a:t>
            </a:r>
          </a:p>
          <a:p>
            <a:pPr eaLnBrk="1" hangingPunct="1">
              <a:spcBef>
                <a:spcPct val="50000"/>
              </a:spcBef>
              <a:buFontTx/>
              <a:buNone/>
            </a:pPr>
            <a:endParaRPr lang="en-US" altLang="en-US" sz="1800" b="1" dirty="0">
              <a:solidFill>
                <a:schemeClr val="tx2"/>
              </a:solidFill>
            </a:endParaRPr>
          </a:p>
        </p:txBody>
      </p:sp>
      <p:sp>
        <p:nvSpPr>
          <p:cNvPr id="11" name="TextBox 10"/>
          <p:cNvSpPr txBox="1"/>
          <p:nvPr/>
        </p:nvSpPr>
        <p:spPr>
          <a:xfrm>
            <a:off x="-181462" y="1507411"/>
            <a:ext cx="5773123" cy="480131"/>
          </a:xfrm>
          <a:prstGeom prst="rect">
            <a:avLst/>
          </a:prstGeom>
          <a:noFill/>
        </p:spPr>
        <p:txBody>
          <a:bodyPr wrap="square" rtlCol="0">
            <a:spAutoFit/>
          </a:bodyPr>
          <a:lstStyle/>
          <a:p>
            <a:pPr algn="ctr">
              <a:lnSpc>
                <a:spcPct val="90000"/>
              </a:lnSpc>
              <a:spcBef>
                <a:spcPct val="0"/>
              </a:spcBef>
            </a:pPr>
            <a:r>
              <a:rPr lang="en-US" altLang="en-US" sz="1400" b="1" dirty="0">
                <a:solidFill>
                  <a:schemeClr val="tx2"/>
                </a:solidFill>
              </a:rPr>
              <a:t>National Appliance and Equipment </a:t>
            </a:r>
          </a:p>
          <a:p>
            <a:pPr algn="ctr">
              <a:lnSpc>
                <a:spcPct val="90000"/>
              </a:lnSpc>
              <a:spcBef>
                <a:spcPct val="0"/>
              </a:spcBef>
            </a:pPr>
            <a:r>
              <a:rPr lang="en-US" altLang="en-US" sz="1400" b="1" dirty="0">
                <a:solidFill>
                  <a:schemeClr val="tx2"/>
                </a:solidFill>
              </a:rPr>
              <a:t>Energy Efficiency </a:t>
            </a:r>
            <a:r>
              <a:rPr lang="en-US" altLang="en-US" sz="1400" b="1" dirty="0" smtClean="0">
                <a:solidFill>
                  <a:schemeClr val="tx2"/>
                </a:solidFill>
              </a:rPr>
              <a:t>Standards Adopted </a:t>
            </a:r>
            <a:r>
              <a:rPr lang="en-US" altLang="en-US" sz="1400" b="1" dirty="0">
                <a:solidFill>
                  <a:schemeClr val="tx2"/>
                </a:solidFill>
              </a:rPr>
              <a:t>in 1987-2012 </a:t>
            </a:r>
          </a:p>
        </p:txBody>
      </p:sp>
      <p:graphicFrame>
        <p:nvGraphicFramePr>
          <p:cNvPr id="8" name="Chart 7"/>
          <p:cNvGraphicFramePr>
            <a:graphicFrameLocks/>
          </p:cNvGraphicFramePr>
          <p:nvPr>
            <p:extLst>
              <p:ext uri="{D42A27DB-BD31-4B8C-83A1-F6EECF244321}">
                <p14:modId xmlns:p14="http://schemas.microsoft.com/office/powerpoint/2010/main" val="220785118"/>
              </p:ext>
            </p:extLst>
          </p:nvPr>
        </p:nvGraphicFramePr>
        <p:xfrm>
          <a:off x="609601" y="2133601"/>
          <a:ext cx="4343399" cy="403860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310572834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500" dirty="0" smtClean="0">
                <a:solidFill>
                  <a:schemeClr val="tx2"/>
                </a:solidFill>
              </a:rPr>
              <a:t>Total Electricity Savings from Building Codes &amp; End-Use Standards Risen Considerably</a:t>
            </a:r>
            <a:endParaRPr lang="en-US" sz="3500" dirty="0">
              <a:solidFill>
                <a:schemeClr val="tx2"/>
              </a:solidFill>
            </a:endParaRPr>
          </a:p>
        </p:txBody>
      </p:sp>
      <p:sp>
        <p:nvSpPr>
          <p:cNvPr id="5" name="Slide Number Placeholder 4"/>
          <p:cNvSpPr>
            <a:spLocks noGrp="1"/>
          </p:cNvSpPr>
          <p:nvPr>
            <p:ph type="sldNum" sz="quarter" idx="11"/>
          </p:nvPr>
        </p:nvSpPr>
        <p:spPr/>
        <p:txBody>
          <a:bodyPr/>
          <a:lstStyle/>
          <a:p>
            <a:pPr>
              <a:defRPr/>
            </a:pPr>
            <a:fld id="{062878FC-00D9-4F9C-AA13-37DAFDD0C705}" type="slidenum">
              <a:rPr lang="en-US" smtClean="0"/>
              <a:pPr>
                <a:defRPr/>
              </a:pPr>
              <a:t>20</a:t>
            </a:fld>
            <a:endParaRPr lang="en-US" dirty="0"/>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2812798761"/>
              </p:ext>
            </p:extLst>
          </p:nvPr>
        </p:nvGraphicFramePr>
        <p:xfrm>
          <a:off x="457200" y="1600200"/>
          <a:ext cx="8229600" cy="4525963"/>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dirty="0" smtClean="0">
                <a:solidFill>
                  <a:schemeClr val="tx2"/>
                </a:solidFill>
              </a:rPr>
              <a:t>Energy Use Disclosure Requirements </a:t>
            </a:r>
            <a:endParaRPr lang="en-US" sz="4000" dirty="0">
              <a:solidFill>
                <a:schemeClr val="tx2"/>
              </a:solidFill>
            </a:endParaRPr>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3808612453"/>
              </p:ext>
            </p:extLst>
          </p:nvPr>
        </p:nvGraphicFramePr>
        <p:xfrm>
          <a:off x="304801" y="2067524"/>
          <a:ext cx="8610599" cy="3495076"/>
        </p:xfrm>
        <a:graphic>
          <a:graphicData uri="http://schemas.openxmlformats.org/drawingml/2006/table">
            <a:tbl>
              <a:tblPr/>
              <a:tblGrid>
                <a:gridCol w="967375"/>
                <a:gridCol w="1245136"/>
                <a:gridCol w="727927"/>
                <a:gridCol w="1360072"/>
                <a:gridCol w="1800659"/>
                <a:gridCol w="2509430"/>
              </a:tblGrid>
              <a:tr h="218084">
                <a:tc>
                  <a:txBody>
                    <a:bodyPr/>
                    <a:lstStyle/>
                    <a:p>
                      <a:pPr algn="ctr" fontAlgn="ctr"/>
                      <a:r>
                        <a:rPr lang="en-US" sz="1200" b="1" i="0" u="none" strike="noStrike" dirty="0">
                          <a:solidFill>
                            <a:srgbClr val="FFFFFF"/>
                          </a:solidFill>
                          <a:effectLst/>
                          <a:latin typeface="Calibri" panose="020F0502020204030204" pitchFamily="34" charset="0"/>
                        </a:rPr>
                        <a:t>Location</a:t>
                      </a:r>
                    </a:p>
                  </a:txBody>
                  <a:tcPr marL="2908" marR="2908" marT="2908"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4BACC6"/>
                    </a:solidFill>
                  </a:tcPr>
                </a:tc>
                <a:tc>
                  <a:txBody>
                    <a:bodyPr/>
                    <a:lstStyle/>
                    <a:p>
                      <a:pPr algn="ctr" fontAlgn="ctr"/>
                      <a:r>
                        <a:rPr lang="en-US" sz="1200" b="1" i="0" u="none" strike="noStrike" dirty="0">
                          <a:solidFill>
                            <a:srgbClr val="FFFFFF"/>
                          </a:solidFill>
                          <a:effectLst/>
                          <a:latin typeface="Calibri" panose="020F0502020204030204" pitchFamily="34" charset="0"/>
                        </a:rPr>
                        <a:t>Program Name or Ordinance</a:t>
                      </a:r>
                    </a:p>
                  </a:txBody>
                  <a:tcPr marL="2908" marR="2908" marT="2908" marB="0" anchor="ctr">
                    <a:lnL w="1270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4BACC6"/>
                    </a:solidFill>
                  </a:tcPr>
                </a:tc>
                <a:tc>
                  <a:txBody>
                    <a:bodyPr/>
                    <a:lstStyle/>
                    <a:p>
                      <a:pPr algn="ctr" fontAlgn="ctr"/>
                      <a:r>
                        <a:rPr lang="en-US" sz="1200" b="1" i="0" u="none" strike="noStrike" dirty="0">
                          <a:solidFill>
                            <a:srgbClr val="FFFFFF"/>
                          </a:solidFill>
                          <a:effectLst/>
                          <a:latin typeface="Calibri" panose="020F0502020204030204" pitchFamily="34" charset="0"/>
                        </a:rPr>
                        <a:t>Effective Date</a:t>
                      </a:r>
                    </a:p>
                  </a:txBody>
                  <a:tcPr marL="2908" marR="2908" marT="2908"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a:noFill/>
                    </a:lnT>
                    <a:lnB w="19050" cap="flat" cmpd="sng" algn="ctr">
                      <a:solidFill>
                        <a:srgbClr val="FFFFFF"/>
                      </a:solidFill>
                      <a:prstDash val="solid"/>
                      <a:round/>
                      <a:headEnd type="none" w="med" len="med"/>
                      <a:tailEnd type="none" w="med" len="med"/>
                    </a:lnB>
                    <a:solidFill>
                      <a:srgbClr val="4BACC6"/>
                    </a:solidFill>
                  </a:tcPr>
                </a:tc>
                <a:tc>
                  <a:txBody>
                    <a:bodyPr/>
                    <a:lstStyle/>
                    <a:p>
                      <a:pPr algn="ctr" fontAlgn="ctr"/>
                      <a:r>
                        <a:rPr lang="en-US" sz="1200" b="1" i="0" u="none" strike="noStrike" dirty="0">
                          <a:solidFill>
                            <a:srgbClr val="FFFFFF"/>
                          </a:solidFill>
                          <a:effectLst/>
                          <a:latin typeface="Calibri" panose="020F0502020204030204" pitchFamily="34" charset="0"/>
                        </a:rPr>
                        <a:t> Market Segment</a:t>
                      </a:r>
                    </a:p>
                  </a:txBody>
                  <a:tcPr marL="2908" marR="2908" marT="2908"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a:noFill/>
                    </a:lnT>
                    <a:lnB w="19050" cap="flat" cmpd="sng" algn="ctr">
                      <a:solidFill>
                        <a:srgbClr val="FFFFFF"/>
                      </a:solidFill>
                      <a:prstDash val="solid"/>
                      <a:round/>
                      <a:headEnd type="none" w="med" len="med"/>
                      <a:tailEnd type="none" w="med" len="med"/>
                    </a:lnB>
                    <a:solidFill>
                      <a:srgbClr val="4BACC6"/>
                    </a:solidFill>
                  </a:tcPr>
                </a:tc>
                <a:tc>
                  <a:txBody>
                    <a:bodyPr/>
                    <a:lstStyle/>
                    <a:p>
                      <a:pPr algn="ctr" fontAlgn="ctr"/>
                      <a:r>
                        <a:rPr lang="en-US" sz="1200" b="1" i="0" u="none" strike="noStrike" dirty="0">
                          <a:solidFill>
                            <a:srgbClr val="FFFFFF"/>
                          </a:solidFill>
                          <a:effectLst/>
                          <a:latin typeface="Calibri" panose="020F0502020204030204" pitchFamily="34" charset="0"/>
                        </a:rPr>
                        <a:t>Trigger Event</a:t>
                      </a:r>
                    </a:p>
                  </a:txBody>
                  <a:tcPr marL="2908" marR="2908" marT="2908"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a:noFill/>
                    </a:lnT>
                    <a:lnB w="19050" cap="flat" cmpd="sng" algn="ctr">
                      <a:solidFill>
                        <a:srgbClr val="FFFFFF"/>
                      </a:solidFill>
                      <a:prstDash val="solid"/>
                      <a:round/>
                      <a:headEnd type="none" w="med" len="med"/>
                      <a:tailEnd type="none" w="med" len="med"/>
                    </a:lnB>
                    <a:solidFill>
                      <a:srgbClr val="4BACC6"/>
                    </a:solidFill>
                  </a:tcPr>
                </a:tc>
                <a:tc>
                  <a:txBody>
                    <a:bodyPr/>
                    <a:lstStyle/>
                    <a:p>
                      <a:pPr algn="ctr" fontAlgn="ctr"/>
                      <a:r>
                        <a:rPr lang="en-US" sz="1200" b="1" i="0" u="none" strike="noStrike" dirty="0">
                          <a:solidFill>
                            <a:srgbClr val="FFFFFF"/>
                          </a:solidFill>
                          <a:effectLst/>
                          <a:latin typeface="Calibri" panose="020F0502020204030204" pitchFamily="34" charset="0"/>
                        </a:rPr>
                        <a:t>Type of Requirement</a:t>
                      </a:r>
                    </a:p>
                  </a:txBody>
                  <a:tcPr marL="2908" marR="2908" marT="2908"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a:noFill/>
                    </a:lnT>
                    <a:lnB w="19050" cap="flat" cmpd="sng" algn="ctr">
                      <a:solidFill>
                        <a:srgbClr val="FFFFFF"/>
                      </a:solidFill>
                      <a:prstDash val="solid"/>
                      <a:round/>
                      <a:headEnd type="none" w="med" len="med"/>
                      <a:tailEnd type="none" w="med" len="med"/>
                    </a:lnB>
                    <a:solidFill>
                      <a:srgbClr val="4BACC6"/>
                    </a:solidFill>
                  </a:tcPr>
                </a:tc>
              </a:tr>
              <a:tr h="117765">
                <a:tc gridSpan="2">
                  <a:txBody>
                    <a:bodyPr/>
                    <a:lstStyle/>
                    <a:p>
                      <a:pPr algn="l" fontAlgn="ctr"/>
                      <a:r>
                        <a:rPr lang="en-US" sz="1200" b="1" i="0" u="none" strike="noStrike">
                          <a:solidFill>
                            <a:srgbClr val="000000"/>
                          </a:solidFill>
                          <a:effectLst/>
                          <a:latin typeface="Calibri" panose="020F0502020204030204" pitchFamily="34" charset="0"/>
                        </a:rPr>
                        <a:t>  States and Counties</a:t>
                      </a:r>
                    </a:p>
                  </a:txBody>
                  <a:tcPr marL="2908" marR="2908" marT="2908" marB="0" anchor="ctr">
                    <a:lnL w="12700" cap="flat" cmpd="sng" algn="ctr">
                      <a:solidFill>
                        <a:srgbClr val="FFFFFF"/>
                      </a:solidFill>
                      <a:prstDash val="solid"/>
                      <a:round/>
                      <a:headEnd type="none" w="med" len="med"/>
                      <a:tailEnd type="none" w="med" len="med"/>
                    </a:lnL>
                    <a:lnR>
                      <a:noFill/>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DDD9C4"/>
                    </a:solidFill>
                  </a:tcPr>
                </a:tc>
                <a:tc hMerge="1">
                  <a:txBody>
                    <a:bodyPr/>
                    <a:lstStyle/>
                    <a:p>
                      <a:endParaRPr lang="en-US"/>
                    </a:p>
                  </a:txBody>
                  <a:tcPr/>
                </a:tc>
                <a:tc>
                  <a:txBody>
                    <a:bodyPr/>
                    <a:lstStyle/>
                    <a:p>
                      <a:pPr algn="l" fontAlgn="ctr"/>
                      <a:r>
                        <a:rPr lang="en-US" sz="1200" b="1" i="0" u="none" strike="noStrike">
                          <a:solidFill>
                            <a:srgbClr val="000000"/>
                          </a:solidFill>
                          <a:effectLst/>
                          <a:latin typeface="Calibri" panose="020F0502020204030204" pitchFamily="34" charset="0"/>
                        </a:rPr>
                        <a:t> </a:t>
                      </a:r>
                    </a:p>
                  </a:txBody>
                  <a:tcPr marL="2908" marR="2908" marT="2908" marB="0" anchor="ctr">
                    <a:lnL>
                      <a:noFill/>
                    </a:lnL>
                    <a:lnR>
                      <a:noFill/>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DDD9C4"/>
                    </a:solidFill>
                  </a:tcPr>
                </a:tc>
                <a:tc>
                  <a:txBody>
                    <a:bodyPr/>
                    <a:lstStyle/>
                    <a:p>
                      <a:pPr algn="l" fontAlgn="ctr"/>
                      <a:r>
                        <a:rPr lang="en-US" sz="1200" b="1" i="0" u="none" strike="noStrike" dirty="0">
                          <a:solidFill>
                            <a:srgbClr val="000000"/>
                          </a:solidFill>
                          <a:effectLst/>
                          <a:latin typeface="Calibri" panose="020F0502020204030204" pitchFamily="34" charset="0"/>
                        </a:rPr>
                        <a:t> </a:t>
                      </a:r>
                    </a:p>
                  </a:txBody>
                  <a:tcPr marL="2908" marR="2908" marT="2908" marB="0" anchor="ctr">
                    <a:lnL>
                      <a:noFill/>
                    </a:lnL>
                    <a:lnR>
                      <a:noFill/>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DDD9C4"/>
                    </a:solidFill>
                  </a:tcPr>
                </a:tc>
                <a:tc>
                  <a:txBody>
                    <a:bodyPr/>
                    <a:lstStyle/>
                    <a:p>
                      <a:pPr algn="l" fontAlgn="ctr"/>
                      <a:r>
                        <a:rPr lang="en-US" sz="1200" b="1" i="0" u="none" strike="noStrike" dirty="0">
                          <a:solidFill>
                            <a:srgbClr val="000000"/>
                          </a:solidFill>
                          <a:effectLst/>
                          <a:latin typeface="Calibri" panose="020F0502020204030204" pitchFamily="34" charset="0"/>
                        </a:rPr>
                        <a:t> </a:t>
                      </a:r>
                    </a:p>
                  </a:txBody>
                  <a:tcPr marL="2908" marR="2908" marT="2908" marB="0" anchor="ctr">
                    <a:lnL>
                      <a:noFill/>
                    </a:lnL>
                    <a:lnR>
                      <a:noFill/>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DD9C4"/>
                    </a:solidFill>
                  </a:tcPr>
                </a:tc>
                <a:tc>
                  <a:txBody>
                    <a:bodyPr/>
                    <a:lstStyle/>
                    <a:p>
                      <a:pPr algn="l" fontAlgn="ctr"/>
                      <a:r>
                        <a:rPr lang="en-US" sz="1200" b="1" i="0" u="none" strike="noStrike" dirty="0">
                          <a:solidFill>
                            <a:srgbClr val="000000"/>
                          </a:solidFill>
                          <a:effectLst/>
                          <a:latin typeface="Calibri" panose="020F0502020204030204" pitchFamily="34" charset="0"/>
                        </a:rPr>
                        <a:t> </a:t>
                      </a:r>
                    </a:p>
                  </a:txBody>
                  <a:tcPr marL="2908" marR="2908" marT="2908" marB="0" anchor="ctr">
                    <a:lnL>
                      <a:noFill/>
                    </a:lnL>
                    <a:lnR>
                      <a:noFill/>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DD9C4"/>
                    </a:solidFill>
                  </a:tcPr>
                </a:tc>
              </a:tr>
              <a:tr h="296594">
                <a:tc>
                  <a:txBody>
                    <a:bodyPr/>
                    <a:lstStyle/>
                    <a:p>
                      <a:pPr algn="ctr" fontAlgn="ctr"/>
                      <a:r>
                        <a:rPr lang="en-US" sz="1200" b="1" i="0" u="none" strike="noStrike">
                          <a:solidFill>
                            <a:srgbClr val="000000"/>
                          </a:solidFill>
                          <a:effectLst/>
                          <a:latin typeface="Calibri" panose="020F0502020204030204" pitchFamily="34" charset="0"/>
                        </a:rPr>
                        <a:t>Alaska</a:t>
                      </a:r>
                    </a:p>
                  </a:txBody>
                  <a:tcPr marL="2908" marR="2908" marT="2908" marB="0" anchor="ctr">
                    <a:lnL w="1270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D0E3EA"/>
                    </a:solidFill>
                  </a:tcPr>
                </a:tc>
                <a:tc>
                  <a:txBody>
                    <a:bodyPr/>
                    <a:lstStyle/>
                    <a:p>
                      <a:pPr algn="ctr" fontAlgn="ctr"/>
                      <a:r>
                        <a:rPr lang="en-US" sz="1200" b="0" i="0" u="none" strike="noStrike">
                          <a:solidFill>
                            <a:srgbClr val="000000"/>
                          </a:solidFill>
                          <a:effectLst/>
                          <a:latin typeface="Calibri" panose="020F0502020204030204" pitchFamily="34" charset="0"/>
                        </a:rPr>
                        <a:t>Residential Real Property Transfer Disclosure</a:t>
                      </a:r>
                    </a:p>
                  </a:txBody>
                  <a:tcPr marL="2908" marR="2908" marT="2908"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D0E3EA"/>
                    </a:solidFill>
                  </a:tcPr>
                </a:tc>
                <a:tc>
                  <a:txBody>
                    <a:bodyPr/>
                    <a:lstStyle/>
                    <a:p>
                      <a:pPr algn="ctr" fontAlgn="ctr"/>
                      <a:r>
                        <a:rPr lang="en-US" sz="1200" b="0" i="0" u="none" strike="noStrike">
                          <a:solidFill>
                            <a:srgbClr val="000000"/>
                          </a:solidFill>
                          <a:effectLst/>
                          <a:latin typeface="Calibri" panose="020F0502020204030204" pitchFamily="34" charset="0"/>
                        </a:rPr>
                        <a:t>2008</a:t>
                      </a:r>
                    </a:p>
                  </a:txBody>
                  <a:tcPr marL="2908" marR="2908" marT="2908"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D0E3EA"/>
                    </a:solidFill>
                  </a:tcPr>
                </a:tc>
                <a:tc>
                  <a:txBody>
                    <a:bodyPr/>
                    <a:lstStyle/>
                    <a:p>
                      <a:pPr algn="ctr" fontAlgn="ctr"/>
                      <a:r>
                        <a:rPr lang="en-US" sz="1200" b="0" i="0" u="none" strike="noStrike">
                          <a:solidFill>
                            <a:srgbClr val="000000"/>
                          </a:solidFill>
                          <a:effectLst/>
                          <a:latin typeface="Calibri" panose="020F0502020204030204" pitchFamily="34" charset="0"/>
                        </a:rPr>
                        <a:t>Single family, duplex and multifamily</a:t>
                      </a:r>
                    </a:p>
                  </a:txBody>
                  <a:tcPr marL="2908" marR="2908" marT="2908"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D0E3EA"/>
                    </a:solidFill>
                  </a:tcPr>
                </a:tc>
                <a:tc>
                  <a:txBody>
                    <a:bodyPr/>
                    <a:lstStyle/>
                    <a:p>
                      <a:pPr algn="ctr" fontAlgn="ctr"/>
                      <a:r>
                        <a:rPr lang="en-US" sz="1200" b="0" i="0" u="none" strike="noStrike">
                          <a:solidFill>
                            <a:srgbClr val="000000"/>
                          </a:solidFill>
                          <a:effectLst/>
                          <a:latin typeface="Calibri" panose="020F0502020204030204" pitchFamily="34" charset="0"/>
                        </a:rPr>
                        <a:t>Time of sale - prior to written offer as part of property disclosures</a:t>
                      </a:r>
                    </a:p>
                  </a:txBody>
                  <a:tcPr marL="2908" marR="2908" marT="2908"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D0E3EA"/>
                    </a:solidFill>
                  </a:tcPr>
                </a:tc>
                <a:tc>
                  <a:txBody>
                    <a:bodyPr/>
                    <a:lstStyle/>
                    <a:p>
                      <a:pPr algn="ctr" fontAlgn="ctr"/>
                      <a:r>
                        <a:rPr lang="en-US" sz="1200" b="0" i="0" u="none" strike="noStrike">
                          <a:solidFill>
                            <a:srgbClr val="000000"/>
                          </a:solidFill>
                          <a:effectLst/>
                          <a:latin typeface="Calibri" panose="020F0502020204030204" pitchFamily="34" charset="0"/>
                        </a:rPr>
                        <a:t>Disclosure - annual utility costs</a:t>
                      </a:r>
                    </a:p>
                  </a:txBody>
                  <a:tcPr marL="2908" marR="2908" marT="2908"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D0E3EA"/>
                    </a:solidFill>
                  </a:tcPr>
                </a:tc>
              </a:tr>
              <a:tr h="174467">
                <a:tc>
                  <a:txBody>
                    <a:bodyPr/>
                    <a:lstStyle/>
                    <a:p>
                      <a:pPr algn="ctr" fontAlgn="ctr"/>
                      <a:r>
                        <a:rPr lang="en-US" sz="1200" b="1" i="0" u="none" strike="noStrike">
                          <a:solidFill>
                            <a:srgbClr val="000000"/>
                          </a:solidFill>
                          <a:effectLst/>
                          <a:latin typeface="Calibri" panose="020F0502020204030204" pitchFamily="34" charset="0"/>
                        </a:rPr>
                        <a:t>Maine</a:t>
                      </a:r>
                    </a:p>
                  </a:txBody>
                  <a:tcPr marL="2908" marR="2908" marT="2908"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E9F1F5"/>
                    </a:solidFill>
                  </a:tcPr>
                </a:tc>
                <a:tc>
                  <a:txBody>
                    <a:bodyPr/>
                    <a:lstStyle/>
                    <a:p>
                      <a:pPr algn="ctr" fontAlgn="ctr"/>
                      <a:r>
                        <a:rPr lang="en-US" sz="1200" b="0" i="0" u="none" strike="noStrike">
                          <a:solidFill>
                            <a:srgbClr val="000000"/>
                          </a:solidFill>
                          <a:effectLst/>
                          <a:latin typeface="Calibri" panose="020F0502020204030204" pitchFamily="34" charset="0"/>
                        </a:rPr>
                        <a:t>Energy Efficiency Disclosure for Rental Units</a:t>
                      </a:r>
                    </a:p>
                  </a:txBody>
                  <a:tcPr marL="2908" marR="2908" marT="2908"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E9F1F5"/>
                    </a:solidFill>
                  </a:tcPr>
                </a:tc>
                <a:tc>
                  <a:txBody>
                    <a:bodyPr/>
                    <a:lstStyle/>
                    <a:p>
                      <a:pPr algn="ctr" fontAlgn="ctr"/>
                      <a:r>
                        <a:rPr lang="en-US" sz="1200" b="0" i="0" u="none" strike="noStrike">
                          <a:solidFill>
                            <a:srgbClr val="000000"/>
                          </a:solidFill>
                          <a:effectLst/>
                          <a:latin typeface="Calibri" panose="020F0502020204030204" pitchFamily="34" charset="0"/>
                        </a:rPr>
                        <a:t>2006</a:t>
                      </a:r>
                    </a:p>
                  </a:txBody>
                  <a:tcPr marL="2908" marR="2908" marT="2908"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E9F1F5"/>
                    </a:solidFill>
                  </a:tcPr>
                </a:tc>
                <a:tc>
                  <a:txBody>
                    <a:bodyPr/>
                    <a:lstStyle/>
                    <a:p>
                      <a:pPr algn="ctr" fontAlgn="ctr"/>
                      <a:r>
                        <a:rPr lang="en-US" sz="1200" b="0" i="0" u="none" strike="noStrike">
                          <a:solidFill>
                            <a:srgbClr val="000000"/>
                          </a:solidFill>
                          <a:effectLst/>
                          <a:latin typeface="Calibri" panose="020F0502020204030204" pitchFamily="34" charset="0"/>
                        </a:rPr>
                        <a:t>Rental units</a:t>
                      </a:r>
                    </a:p>
                  </a:txBody>
                  <a:tcPr marL="2908" marR="2908" marT="2908"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E9F1F5"/>
                    </a:solidFill>
                  </a:tcPr>
                </a:tc>
                <a:tc>
                  <a:txBody>
                    <a:bodyPr/>
                    <a:lstStyle/>
                    <a:p>
                      <a:pPr algn="ctr" fontAlgn="ctr"/>
                      <a:r>
                        <a:rPr lang="en-US" sz="1200" b="0" i="0" u="none" strike="noStrike">
                          <a:solidFill>
                            <a:srgbClr val="000000"/>
                          </a:solidFill>
                          <a:effectLst/>
                          <a:latin typeface="Calibri" panose="020F0502020204030204" pitchFamily="34" charset="0"/>
                        </a:rPr>
                        <a:t>Upon offering property for rent</a:t>
                      </a:r>
                    </a:p>
                  </a:txBody>
                  <a:tcPr marL="2908" marR="2908" marT="2908"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E9F1F5"/>
                    </a:solidFill>
                  </a:tcPr>
                </a:tc>
                <a:tc>
                  <a:txBody>
                    <a:bodyPr/>
                    <a:lstStyle/>
                    <a:p>
                      <a:pPr algn="ctr" fontAlgn="ctr"/>
                      <a:r>
                        <a:rPr lang="en-US" sz="1200" b="0" i="0" u="none" strike="noStrike">
                          <a:solidFill>
                            <a:srgbClr val="000000"/>
                          </a:solidFill>
                          <a:effectLst/>
                          <a:latin typeface="Calibri" panose="020F0502020204030204" pitchFamily="34" charset="0"/>
                        </a:rPr>
                        <a:t>Disclosure of building characteristics that affect energy useage</a:t>
                      </a:r>
                    </a:p>
                  </a:txBody>
                  <a:tcPr marL="2908" marR="2908" marT="2908"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E9F1F5"/>
                    </a:solidFill>
                  </a:tcPr>
                </a:tc>
              </a:tr>
              <a:tr h="252977">
                <a:tc>
                  <a:txBody>
                    <a:bodyPr/>
                    <a:lstStyle/>
                    <a:p>
                      <a:pPr algn="ctr" fontAlgn="ctr"/>
                      <a:r>
                        <a:rPr lang="en-US" sz="1200" b="1" i="0" u="none" strike="noStrike">
                          <a:solidFill>
                            <a:srgbClr val="000000"/>
                          </a:solidFill>
                          <a:effectLst/>
                          <a:latin typeface="Calibri" panose="020F0502020204030204" pitchFamily="34" charset="0"/>
                        </a:rPr>
                        <a:t>Montgomery County, Maryland</a:t>
                      </a:r>
                    </a:p>
                  </a:txBody>
                  <a:tcPr marL="2908" marR="2908" marT="2908" marB="0" anchor="ctr">
                    <a:lnL w="1270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D0E3EA"/>
                    </a:solidFill>
                  </a:tcPr>
                </a:tc>
                <a:tc>
                  <a:txBody>
                    <a:bodyPr/>
                    <a:lstStyle/>
                    <a:p>
                      <a:pPr algn="ctr" fontAlgn="ctr"/>
                      <a:r>
                        <a:rPr lang="en-US" sz="1200" b="0" i="0" u="none" strike="noStrike">
                          <a:solidFill>
                            <a:srgbClr val="000000"/>
                          </a:solidFill>
                          <a:effectLst/>
                          <a:latin typeface="Calibri" panose="020F0502020204030204" pitchFamily="34" charset="0"/>
                        </a:rPr>
                        <a:t>Utility Bill Disclosure</a:t>
                      </a:r>
                    </a:p>
                  </a:txBody>
                  <a:tcPr marL="2908" marR="2908" marT="2908"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D0E3EA"/>
                    </a:solidFill>
                  </a:tcPr>
                </a:tc>
                <a:tc>
                  <a:txBody>
                    <a:bodyPr/>
                    <a:lstStyle/>
                    <a:p>
                      <a:pPr algn="ctr" fontAlgn="ctr"/>
                      <a:r>
                        <a:rPr lang="en-US" sz="1200" b="0" i="0" u="none" strike="noStrike">
                          <a:solidFill>
                            <a:srgbClr val="000000"/>
                          </a:solidFill>
                          <a:effectLst/>
                          <a:latin typeface="Calibri" panose="020F0502020204030204" pitchFamily="34" charset="0"/>
                        </a:rPr>
                        <a:t>2008</a:t>
                      </a:r>
                    </a:p>
                  </a:txBody>
                  <a:tcPr marL="2908" marR="2908" marT="2908"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D0E3EA"/>
                    </a:solidFill>
                  </a:tcPr>
                </a:tc>
                <a:tc>
                  <a:txBody>
                    <a:bodyPr/>
                    <a:lstStyle/>
                    <a:p>
                      <a:pPr algn="ctr" fontAlgn="ctr"/>
                      <a:r>
                        <a:rPr lang="en-US" sz="1200" b="0" i="0" u="none" strike="noStrike" dirty="0">
                          <a:solidFill>
                            <a:srgbClr val="000000"/>
                          </a:solidFill>
                          <a:effectLst/>
                          <a:latin typeface="Calibri" panose="020F0502020204030204" pitchFamily="34" charset="0"/>
                        </a:rPr>
                        <a:t>Owner-occupied single family homes and condos</a:t>
                      </a:r>
                    </a:p>
                  </a:txBody>
                  <a:tcPr marL="2908" marR="2908" marT="2908"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D0E3EA"/>
                    </a:solidFill>
                  </a:tcPr>
                </a:tc>
                <a:tc>
                  <a:txBody>
                    <a:bodyPr/>
                    <a:lstStyle/>
                    <a:p>
                      <a:pPr algn="ctr" fontAlgn="ctr"/>
                      <a:r>
                        <a:rPr lang="en-US" sz="1200" b="0" i="0" u="none" strike="noStrike">
                          <a:solidFill>
                            <a:srgbClr val="000000"/>
                          </a:solidFill>
                          <a:effectLst/>
                          <a:latin typeface="Calibri" panose="020F0502020204030204" pitchFamily="34" charset="0"/>
                        </a:rPr>
                        <a:t>Time of sale - prior to contract signing</a:t>
                      </a:r>
                    </a:p>
                  </a:txBody>
                  <a:tcPr marL="2908" marR="2908" marT="2908"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D0E3EA"/>
                    </a:solidFill>
                  </a:tcPr>
                </a:tc>
                <a:tc>
                  <a:txBody>
                    <a:bodyPr/>
                    <a:lstStyle/>
                    <a:p>
                      <a:pPr algn="ctr" fontAlgn="ctr"/>
                      <a:r>
                        <a:rPr lang="en-US" sz="1200" b="0" i="0" u="none" strike="noStrike">
                          <a:solidFill>
                            <a:srgbClr val="000000"/>
                          </a:solidFill>
                          <a:effectLst/>
                          <a:latin typeface="Calibri" panose="020F0502020204030204" pitchFamily="34" charset="0"/>
                        </a:rPr>
                        <a:t>Disclosure of utility usage and costs</a:t>
                      </a:r>
                    </a:p>
                  </a:txBody>
                  <a:tcPr marL="2908" marR="2908" marT="2908"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D0E3EA"/>
                    </a:solidFill>
                  </a:tcPr>
                </a:tc>
              </a:tr>
              <a:tr h="357657">
                <a:tc>
                  <a:txBody>
                    <a:bodyPr/>
                    <a:lstStyle/>
                    <a:p>
                      <a:pPr algn="ctr" fontAlgn="ctr"/>
                      <a:r>
                        <a:rPr lang="en-US" sz="1200" b="1" i="0" u="none" strike="noStrike">
                          <a:solidFill>
                            <a:srgbClr val="000000"/>
                          </a:solidFill>
                          <a:effectLst/>
                          <a:latin typeface="Calibri" panose="020F0502020204030204" pitchFamily="34" charset="0"/>
                        </a:rPr>
                        <a:t>Nevada</a:t>
                      </a:r>
                    </a:p>
                  </a:txBody>
                  <a:tcPr marL="2908" marR="2908" marT="2908" marB="0" anchor="ctr">
                    <a:lnL w="1270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E9F1F5"/>
                    </a:solidFill>
                  </a:tcPr>
                </a:tc>
                <a:tc>
                  <a:txBody>
                    <a:bodyPr/>
                    <a:lstStyle/>
                    <a:p>
                      <a:pPr algn="ctr" fontAlgn="ctr"/>
                      <a:r>
                        <a:rPr lang="en-US" sz="1200" b="0" i="0" u="none" strike="noStrike">
                          <a:solidFill>
                            <a:srgbClr val="000000"/>
                          </a:solidFill>
                          <a:effectLst/>
                          <a:latin typeface="Calibri" panose="020F0502020204030204" pitchFamily="34" charset="0"/>
                        </a:rPr>
                        <a:t>SB 437, sections 31 and 50</a:t>
                      </a:r>
                    </a:p>
                  </a:txBody>
                  <a:tcPr marL="2908" marR="2908" marT="2908"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E9F1F5"/>
                    </a:solidFill>
                  </a:tcPr>
                </a:tc>
                <a:tc>
                  <a:txBody>
                    <a:bodyPr/>
                    <a:lstStyle/>
                    <a:p>
                      <a:pPr algn="ctr" fontAlgn="ctr"/>
                      <a:r>
                        <a:rPr lang="en-US" sz="1200" b="0" i="0" u="none" strike="noStrike">
                          <a:solidFill>
                            <a:srgbClr val="000000"/>
                          </a:solidFill>
                          <a:effectLst/>
                          <a:latin typeface="Calibri" panose="020F0502020204030204" pitchFamily="34" charset="0"/>
                        </a:rPr>
                        <a:t>2011</a:t>
                      </a:r>
                    </a:p>
                  </a:txBody>
                  <a:tcPr marL="2908" marR="2908" marT="2908"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E9F1F5"/>
                    </a:solidFill>
                  </a:tcPr>
                </a:tc>
                <a:tc>
                  <a:txBody>
                    <a:bodyPr/>
                    <a:lstStyle/>
                    <a:p>
                      <a:pPr algn="ctr" fontAlgn="ctr"/>
                      <a:r>
                        <a:rPr lang="en-US" sz="1200" b="0" i="0" u="none" strike="noStrike" dirty="0">
                          <a:solidFill>
                            <a:srgbClr val="000000"/>
                          </a:solidFill>
                          <a:effectLst/>
                          <a:latin typeface="Calibri" panose="020F0502020204030204" pitchFamily="34" charset="0"/>
                        </a:rPr>
                        <a:t>Single family homes</a:t>
                      </a:r>
                    </a:p>
                  </a:txBody>
                  <a:tcPr marL="2908" marR="2908" marT="2908"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E9F1F5"/>
                    </a:solidFill>
                  </a:tcPr>
                </a:tc>
                <a:tc>
                  <a:txBody>
                    <a:bodyPr/>
                    <a:lstStyle/>
                    <a:p>
                      <a:pPr algn="ctr" fontAlgn="ctr"/>
                      <a:r>
                        <a:rPr lang="en-US" sz="1200" b="0" i="0" u="none" strike="noStrike">
                          <a:solidFill>
                            <a:srgbClr val="000000"/>
                          </a:solidFill>
                          <a:effectLst/>
                          <a:latin typeface="Calibri" panose="020F0502020204030204" pitchFamily="34" charset="0"/>
                        </a:rPr>
                        <a:t>Time of sale - prior to transaction close as part of property disclosures</a:t>
                      </a:r>
                    </a:p>
                  </a:txBody>
                  <a:tcPr marL="2908" marR="2908" marT="2908"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E9F1F5"/>
                    </a:solidFill>
                  </a:tcPr>
                </a:tc>
                <a:tc>
                  <a:txBody>
                    <a:bodyPr/>
                    <a:lstStyle/>
                    <a:p>
                      <a:pPr algn="ctr" fontAlgn="ctr"/>
                      <a:r>
                        <a:rPr lang="en-US" sz="1200" b="0" i="0" u="none" strike="noStrike">
                          <a:solidFill>
                            <a:srgbClr val="000000"/>
                          </a:solidFill>
                          <a:effectLst/>
                          <a:latin typeface="Calibri" panose="020F0502020204030204" pitchFamily="34" charset="0"/>
                        </a:rPr>
                        <a:t>Disclosure - comprehensive audit required, report includes improvement recommendations and estimated costs and payback</a:t>
                      </a:r>
                    </a:p>
                  </a:txBody>
                  <a:tcPr marL="2908" marR="2908" marT="2908"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E9F1F5"/>
                    </a:solidFill>
                  </a:tcPr>
                </a:tc>
              </a:tr>
              <a:tr h="174467">
                <a:tc>
                  <a:txBody>
                    <a:bodyPr/>
                    <a:lstStyle/>
                    <a:p>
                      <a:pPr algn="ctr" fontAlgn="ctr"/>
                      <a:r>
                        <a:rPr lang="en-US" sz="1200" b="1" i="0" u="none" strike="noStrike">
                          <a:solidFill>
                            <a:srgbClr val="000000"/>
                          </a:solidFill>
                          <a:effectLst/>
                          <a:latin typeface="Calibri" panose="020F0502020204030204" pitchFamily="34" charset="0"/>
                        </a:rPr>
                        <a:t>New York</a:t>
                      </a:r>
                    </a:p>
                  </a:txBody>
                  <a:tcPr marL="2908" marR="2908" marT="2908" marB="0" anchor="ctr">
                    <a:lnL w="1270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D0E3EA"/>
                    </a:solidFill>
                  </a:tcPr>
                </a:tc>
                <a:tc>
                  <a:txBody>
                    <a:bodyPr/>
                    <a:lstStyle/>
                    <a:p>
                      <a:pPr algn="ctr" fontAlgn="ctr"/>
                      <a:r>
                        <a:rPr lang="en-US" sz="1200" b="0" i="0" u="none" strike="noStrike">
                          <a:solidFill>
                            <a:srgbClr val="000000"/>
                          </a:solidFill>
                          <a:effectLst/>
                          <a:latin typeface="Calibri" panose="020F0502020204030204" pitchFamily="34" charset="0"/>
                        </a:rPr>
                        <a:t>Truth in Heating Law</a:t>
                      </a:r>
                    </a:p>
                  </a:txBody>
                  <a:tcPr marL="2908" marR="2908" marT="2908"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D0E3EA"/>
                    </a:solidFill>
                  </a:tcPr>
                </a:tc>
                <a:tc>
                  <a:txBody>
                    <a:bodyPr/>
                    <a:lstStyle/>
                    <a:p>
                      <a:pPr algn="ctr" fontAlgn="ctr"/>
                      <a:r>
                        <a:rPr lang="en-US" sz="1200" b="0" i="0" u="none" strike="noStrike" dirty="0">
                          <a:solidFill>
                            <a:srgbClr val="000000"/>
                          </a:solidFill>
                          <a:effectLst/>
                          <a:latin typeface="Calibri" panose="020F0502020204030204" pitchFamily="34" charset="0"/>
                        </a:rPr>
                        <a:t>1981</a:t>
                      </a:r>
                    </a:p>
                  </a:txBody>
                  <a:tcPr marL="2908" marR="2908" marT="2908"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D0E3EA"/>
                    </a:solidFill>
                  </a:tcPr>
                </a:tc>
                <a:tc>
                  <a:txBody>
                    <a:bodyPr/>
                    <a:lstStyle/>
                    <a:p>
                      <a:pPr algn="ctr" fontAlgn="ctr"/>
                      <a:r>
                        <a:rPr lang="en-US" sz="1200" b="0" i="0" u="none" strike="noStrike">
                          <a:solidFill>
                            <a:srgbClr val="000000"/>
                          </a:solidFill>
                          <a:effectLst/>
                          <a:latin typeface="Calibri" panose="020F0502020204030204" pitchFamily="34" charset="0"/>
                        </a:rPr>
                        <a:t>Single-family and multifamily - owner-occupied and rental</a:t>
                      </a:r>
                    </a:p>
                  </a:txBody>
                  <a:tcPr marL="2908" marR="2908" marT="2908"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D0E3EA"/>
                    </a:solidFill>
                  </a:tcPr>
                </a:tc>
                <a:tc>
                  <a:txBody>
                    <a:bodyPr/>
                    <a:lstStyle/>
                    <a:p>
                      <a:pPr algn="ctr" fontAlgn="ctr"/>
                      <a:r>
                        <a:rPr lang="en-US" sz="1200" b="0" i="0" u="none" strike="noStrike">
                          <a:solidFill>
                            <a:srgbClr val="000000"/>
                          </a:solidFill>
                          <a:effectLst/>
                          <a:latin typeface="Calibri" panose="020F0502020204030204" pitchFamily="34" charset="0"/>
                        </a:rPr>
                        <a:t>Time of sale or rental</a:t>
                      </a:r>
                    </a:p>
                  </a:txBody>
                  <a:tcPr marL="2908" marR="2908" marT="2908"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D0E3EA"/>
                    </a:solidFill>
                  </a:tcPr>
                </a:tc>
                <a:tc>
                  <a:txBody>
                    <a:bodyPr/>
                    <a:lstStyle/>
                    <a:p>
                      <a:pPr algn="ctr" fontAlgn="ctr"/>
                      <a:r>
                        <a:rPr lang="en-US" sz="1200" b="0" i="0" u="none" strike="noStrike" dirty="0">
                          <a:solidFill>
                            <a:srgbClr val="000000"/>
                          </a:solidFill>
                          <a:effectLst/>
                          <a:latin typeface="Calibri" panose="020F0502020204030204" pitchFamily="34" charset="0"/>
                        </a:rPr>
                        <a:t>Disclosure - heating and cooling bills</a:t>
                      </a:r>
                    </a:p>
                  </a:txBody>
                  <a:tcPr marL="2908" marR="2908" marT="2908"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D0E3EA"/>
                    </a:solidFill>
                  </a:tcPr>
                </a:tc>
              </a:tr>
            </a:tbl>
          </a:graphicData>
        </a:graphic>
      </p:graphicFrame>
      <p:sp>
        <p:nvSpPr>
          <p:cNvPr id="4" name="Date Placeholder 3"/>
          <p:cNvSpPr>
            <a:spLocks noGrp="1"/>
          </p:cNvSpPr>
          <p:nvPr>
            <p:ph type="dt" sz="half" idx="10"/>
          </p:nvPr>
        </p:nvSpPr>
        <p:spPr/>
        <p:txBody>
          <a:bodyPr/>
          <a:lstStyle/>
          <a:p>
            <a:pPr>
              <a:defRPr/>
            </a:pPr>
            <a:fld id="{56B463FA-E18D-442C-8159-F4EB0602644F}" type="datetime1">
              <a:rPr lang="en-US" smtClean="0">
                <a:solidFill>
                  <a:schemeClr val="tx2"/>
                </a:solidFill>
              </a:rPr>
              <a:t>7/18/2014</a:t>
            </a:fld>
            <a:endParaRPr lang="en-US">
              <a:solidFill>
                <a:schemeClr val="tx2"/>
              </a:solidFill>
            </a:endParaRPr>
          </a:p>
        </p:txBody>
      </p:sp>
      <p:sp>
        <p:nvSpPr>
          <p:cNvPr id="5" name="Slide Number Placeholder 4"/>
          <p:cNvSpPr>
            <a:spLocks noGrp="1"/>
          </p:cNvSpPr>
          <p:nvPr>
            <p:ph type="sldNum" sz="quarter" idx="11"/>
          </p:nvPr>
        </p:nvSpPr>
        <p:spPr/>
        <p:txBody>
          <a:bodyPr/>
          <a:lstStyle/>
          <a:p>
            <a:pPr>
              <a:defRPr/>
            </a:pPr>
            <a:fld id="{062878FC-00D9-4F9C-AA13-37DAFDD0C705}" type="slidenum">
              <a:rPr lang="en-US" smtClean="0">
                <a:solidFill>
                  <a:schemeClr val="tx2"/>
                </a:solidFill>
              </a:rPr>
              <a:pPr>
                <a:defRPr/>
              </a:pPr>
              <a:t>21</a:t>
            </a:fld>
            <a:endParaRPr lang="en-US" dirty="0">
              <a:solidFill>
                <a:schemeClr val="tx2"/>
              </a:solidFill>
            </a:endParaRPr>
          </a:p>
        </p:txBody>
      </p:sp>
    </p:spTree>
    <p:extLst>
      <p:ext uri="{BB962C8B-B14F-4D97-AF65-F5344CB8AC3E}">
        <p14:creationId xmlns:p14="http://schemas.microsoft.com/office/powerpoint/2010/main" val="73269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smtClean="0">
                <a:solidFill>
                  <a:schemeClr val="tx2"/>
                </a:solidFill>
              </a:rPr>
              <a:t>Energy Use Disclosure Requirements (cont.)</a:t>
            </a:r>
            <a:endParaRPr lang="en-US" sz="3200" dirty="0">
              <a:solidFill>
                <a:schemeClr val="tx2"/>
              </a:solidFill>
            </a:endParaRPr>
          </a:p>
        </p:txBody>
      </p:sp>
      <p:sp>
        <p:nvSpPr>
          <p:cNvPr id="4" name="Date Placeholder 3"/>
          <p:cNvSpPr>
            <a:spLocks noGrp="1"/>
          </p:cNvSpPr>
          <p:nvPr>
            <p:ph type="dt" sz="half" idx="10"/>
          </p:nvPr>
        </p:nvSpPr>
        <p:spPr/>
        <p:txBody>
          <a:bodyPr/>
          <a:lstStyle/>
          <a:p>
            <a:pPr>
              <a:defRPr/>
            </a:pPr>
            <a:fld id="{B95ABA6C-11D5-4409-8C03-4BA70C88043C}" type="datetime1">
              <a:rPr lang="en-US" smtClean="0">
                <a:solidFill>
                  <a:schemeClr val="tx2"/>
                </a:solidFill>
              </a:rPr>
              <a:t>7/18/2014</a:t>
            </a:fld>
            <a:endParaRPr lang="en-US">
              <a:solidFill>
                <a:schemeClr val="tx2"/>
              </a:solidFill>
            </a:endParaRPr>
          </a:p>
        </p:txBody>
      </p:sp>
      <p:sp>
        <p:nvSpPr>
          <p:cNvPr id="5" name="Slide Number Placeholder 4"/>
          <p:cNvSpPr>
            <a:spLocks noGrp="1"/>
          </p:cNvSpPr>
          <p:nvPr>
            <p:ph type="sldNum" sz="quarter" idx="11"/>
          </p:nvPr>
        </p:nvSpPr>
        <p:spPr/>
        <p:txBody>
          <a:bodyPr/>
          <a:lstStyle/>
          <a:p>
            <a:pPr>
              <a:defRPr/>
            </a:pPr>
            <a:fld id="{062878FC-00D9-4F9C-AA13-37DAFDD0C705}" type="slidenum">
              <a:rPr lang="en-US" smtClean="0">
                <a:solidFill>
                  <a:schemeClr val="tx2"/>
                </a:solidFill>
              </a:rPr>
              <a:pPr>
                <a:defRPr/>
              </a:pPr>
              <a:t>22</a:t>
            </a:fld>
            <a:endParaRPr lang="en-US" dirty="0">
              <a:solidFill>
                <a:schemeClr val="tx2"/>
              </a:solidFill>
            </a:endParaRPr>
          </a:p>
        </p:txBody>
      </p:sp>
      <p:graphicFrame>
        <p:nvGraphicFramePr>
          <p:cNvPr id="6" name="Content Placeholder 5"/>
          <p:cNvGraphicFramePr>
            <a:graphicFrameLocks noGrp="1"/>
          </p:cNvGraphicFramePr>
          <p:nvPr>
            <p:ph idx="1"/>
            <p:extLst/>
          </p:nvPr>
        </p:nvGraphicFramePr>
        <p:xfrm>
          <a:off x="304800" y="1600200"/>
          <a:ext cx="8610599" cy="5026967"/>
        </p:xfrm>
        <a:graphic>
          <a:graphicData uri="http://schemas.openxmlformats.org/drawingml/2006/table">
            <a:tbl>
              <a:tblPr/>
              <a:tblGrid>
                <a:gridCol w="967375"/>
                <a:gridCol w="1245136"/>
                <a:gridCol w="727927"/>
                <a:gridCol w="1360072"/>
                <a:gridCol w="2100290"/>
                <a:gridCol w="2209799"/>
              </a:tblGrid>
              <a:tr h="113404">
                <a:tc>
                  <a:txBody>
                    <a:bodyPr/>
                    <a:lstStyle/>
                    <a:p>
                      <a:pPr marL="0" algn="ctr" defTabSz="914400" rtl="0" eaLnBrk="1" fontAlgn="ctr" latinLnBrk="0" hangingPunct="1"/>
                      <a:r>
                        <a:rPr lang="en-US" sz="1200" b="1" i="0" u="none" strike="noStrike" kern="1200" dirty="0">
                          <a:solidFill>
                            <a:srgbClr val="FFFFFF"/>
                          </a:solidFill>
                          <a:effectLst/>
                          <a:latin typeface="Calibri" panose="020F0502020204030204" pitchFamily="34" charset="0"/>
                          <a:ea typeface="+mn-ea"/>
                          <a:cs typeface="+mn-cs"/>
                        </a:rPr>
                        <a:t>Location</a:t>
                      </a:r>
                    </a:p>
                  </a:txBody>
                  <a:tcPr marL="2908" marR="2908" marT="2908" marB="0" anchor="ctr">
                    <a:lnL w="12700" cap="flat" cmpd="sng" algn="ctr">
                      <a:solidFill>
                        <a:srgbClr val="FFFFFF"/>
                      </a:solidFill>
                      <a:prstDash val="solid"/>
                      <a:round/>
                      <a:headEnd type="none" w="med" len="med"/>
                      <a:tailEnd type="none" w="med" len="med"/>
                    </a:lnL>
                    <a:lnR>
                      <a:noFill/>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chemeClr val="accent2"/>
                    </a:solidFill>
                  </a:tcPr>
                </a:tc>
                <a:tc>
                  <a:txBody>
                    <a:bodyPr/>
                    <a:lstStyle/>
                    <a:p>
                      <a:pPr marL="0" algn="ctr" defTabSz="914400" rtl="0" eaLnBrk="1" fontAlgn="ctr" latinLnBrk="0" hangingPunct="1"/>
                      <a:r>
                        <a:rPr lang="en-US" sz="1200" b="1" i="0" u="none" strike="noStrike" kern="1200" dirty="0">
                          <a:solidFill>
                            <a:srgbClr val="FFFFFF"/>
                          </a:solidFill>
                          <a:effectLst/>
                          <a:latin typeface="Calibri" panose="020F0502020204030204" pitchFamily="34" charset="0"/>
                          <a:ea typeface="+mn-ea"/>
                          <a:cs typeface="+mn-cs"/>
                        </a:rPr>
                        <a:t>Program Name or Ordinance</a:t>
                      </a:r>
                    </a:p>
                  </a:txBody>
                  <a:tcPr marL="2908" marR="2908" marT="2908" marB="0" anchor="ctr">
                    <a:lnL>
                      <a:noFill/>
                    </a:lnL>
                    <a:lnR>
                      <a:noFill/>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chemeClr val="accent2"/>
                    </a:solidFill>
                  </a:tcPr>
                </a:tc>
                <a:tc>
                  <a:txBody>
                    <a:bodyPr/>
                    <a:lstStyle/>
                    <a:p>
                      <a:pPr marL="0" algn="ctr" defTabSz="914400" rtl="0" eaLnBrk="1" fontAlgn="ctr" latinLnBrk="0" hangingPunct="1"/>
                      <a:r>
                        <a:rPr lang="en-US" sz="1200" b="1" i="0" u="none" strike="noStrike" kern="1200" dirty="0">
                          <a:solidFill>
                            <a:srgbClr val="FFFFFF"/>
                          </a:solidFill>
                          <a:effectLst/>
                          <a:latin typeface="Calibri" panose="020F0502020204030204" pitchFamily="34" charset="0"/>
                          <a:ea typeface="+mn-ea"/>
                          <a:cs typeface="+mn-cs"/>
                        </a:rPr>
                        <a:t>Effective Date</a:t>
                      </a:r>
                    </a:p>
                  </a:txBody>
                  <a:tcPr marL="2908" marR="2908" marT="2908" marB="0" anchor="ctr">
                    <a:lnL>
                      <a:noFill/>
                    </a:lnL>
                    <a:lnR>
                      <a:noFill/>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chemeClr val="accent2"/>
                    </a:solidFill>
                  </a:tcPr>
                </a:tc>
                <a:tc>
                  <a:txBody>
                    <a:bodyPr/>
                    <a:lstStyle/>
                    <a:p>
                      <a:pPr marL="0" algn="ctr" defTabSz="914400" rtl="0" eaLnBrk="1" fontAlgn="ctr" latinLnBrk="0" hangingPunct="1"/>
                      <a:r>
                        <a:rPr lang="en-US" sz="1200" b="1" i="0" u="none" strike="noStrike" kern="1200" dirty="0">
                          <a:solidFill>
                            <a:srgbClr val="FFFFFF"/>
                          </a:solidFill>
                          <a:effectLst/>
                          <a:latin typeface="Calibri" panose="020F0502020204030204" pitchFamily="34" charset="0"/>
                          <a:ea typeface="+mn-ea"/>
                          <a:cs typeface="+mn-cs"/>
                        </a:rPr>
                        <a:t> Market Segment</a:t>
                      </a:r>
                    </a:p>
                  </a:txBody>
                  <a:tcPr marL="2908" marR="2908" marT="2908" marB="0" anchor="ctr">
                    <a:lnL>
                      <a:noFill/>
                    </a:lnL>
                    <a:lnR>
                      <a:noFill/>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chemeClr val="accent2"/>
                    </a:solidFill>
                  </a:tcPr>
                </a:tc>
                <a:tc>
                  <a:txBody>
                    <a:bodyPr/>
                    <a:lstStyle/>
                    <a:p>
                      <a:pPr marL="0" algn="ctr" defTabSz="914400" rtl="0" eaLnBrk="1" fontAlgn="ctr" latinLnBrk="0" hangingPunct="1"/>
                      <a:r>
                        <a:rPr lang="en-US" sz="1200" b="1" i="0" u="none" strike="noStrike" kern="1200" dirty="0">
                          <a:solidFill>
                            <a:srgbClr val="FFFFFF"/>
                          </a:solidFill>
                          <a:effectLst/>
                          <a:latin typeface="Calibri" panose="020F0502020204030204" pitchFamily="34" charset="0"/>
                          <a:ea typeface="+mn-ea"/>
                          <a:cs typeface="+mn-cs"/>
                        </a:rPr>
                        <a:t>Trigger Event</a:t>
                      </a:r>
                    </a:p>
                  </a:txBody>
                  <a:tcPr marL="2908" marR="2908" marT="2908" marB="0" anchor="ctr">
                    <a:lnL>
                      <a:noFill/>
                    </a:lnL>
                    <a:lnR>
                      <a:noFill/>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chemeClr val="accent2"/>
                    </a:solidFill>
                  </a:tcPr>
                </a:tc>
                <a:tc>
                  <a:txBody>
                    <a:bodyPr/>
                    <a:lstStyle/>
                    <a:p>
                      <a:pPr marL="0" algn="ctr" defTabSz="914400" rtl="0" eaLnBrk="1" fontAlgn="ctr" latinLnBrk="0" hangingPunct="1"/>
                      <a:r>
                        <a:rPr lang="en-US" sz="1200" b="1" i="0" u="none" strike="noStrike" kern="1200" dirty="0">
                          <a:solidFill>
                            <a:srgbClr val="FFFFFF"/>
                          </a:solidFill>
                          <a:effectLst/>
                          <a:latin typeface="Calibri" panose="020F0502020204030204" pitchFamily="34" charset="0"/>
                          <a:ea typeface="+mn-ea"/>
                          <a:cs typeface="+mn-cs"/>
                        </a:rPr>
                        <a:t>Type of Requirement</a:t>
                      </a:r>
                    </a:p>
                  </a:txBody>
                  <a:tcPr marL="2908" marR="2908" marT="2908" marB="0" anchor="ctr">
                    <a:lnL>
                      <a:noFill/>
                    </a:lnL>
                    <a:lnR>
                      <a:noFill/>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chemeClr val="accent2"/>
                    </a:solidFill>
                  </a:tcPr>
                </a:tc>
              </a:tr>
              <a:tr h="113404">
                <a:tc>
                  <a:txBody>
                    <a:bodyPr/>
                    <a:lstStyle/>
                    <a:p>
                      <a:pPr algn="l" fontAlgn="ctr"/>
                      <a:r>
                        <a:rPr lang="en-US" sz="1000" b="1" i="0" u="none" strike="noStrike" dirty="0">
                          <a:solidFill>
                            <a:srgbClr val="000000"/>
                          </a:solidFill>
                          <a:effectLst/>
                          <a:latin typeface="Calibri" panose="020F0502020204030204" pitchFamily="34" charset="0"/>
                        </a:rPr>
                        <a:t>     Cities</a:t>
                      </a:r>
                    </a:p>
                  </a:txBody>
                  <a:tcPr marL="2908" marR="2908" marT="2908" marB="0" anchor="ctr">
                    <a:lnL w="12700" cap="flat" cmpd="sng" algn="ctr">
                      <a:solidFill>
                        <a:srgbClr val="FFFFFF"/>
                      </a:solidFill>
                      <a:prstDash val="solid"/>
                      <a:round/>
                      <a:headEnd type="none" w="med" len="med"/>
                      <a:tailEnd type="none" w="med" len="med"/>
                    </a:lnL>
                    <a:lnR>
                      <a:noFill/>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DDD9C4"/>
                    </a:solidFill>
                  </a:tcPr>
                </a:tc>
                <a:tc>
                  <a:txBody>
                    <a:bodyPr/>
                    <a:lstStyle/>
                    <a:p>
                      <a:pPr algn="l" fontAlgn="ctr"/>
                      <a:r>
                        <a:rPr lang="en-US" sz="1000" b="1" i="0" u="none" strike="noStrike">
                          <a:solidFill>
                            <a:srgbClr val="000000"/>
                          </a:solidFill>
                          <a:effectLst/>
                          <a:latin typeface="Calibri" panose="020F0502020204030204" pitchFamily="34" charset="0"/>
                        </a:rPr>
                        <a:t> </a:t>
                      </a:r>
                    </a:p>
                  </a:txBody>
                  <a:tcPr marL="2908" marR="2908" marT="2908" marB="0" anchor="ctr">
                    <a:lnL>
                      <a:noFill/>
                    </a:lnL>
                    <a:lnR>
                      <a:noFill/>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DDD9C4"/>
                    </a:solidFill>
                  </a:tcPr>
                </a:tc>
                <a:tc>
                  <a:txBody>
                    <a:bodyPr/>
                    <a:lstStyle/>
                    <a:p>
                      <a:pPr algn="l" fontAlgn="ctr"/>
                      <a:r>
                        <a:rPr lang="en-US" sz="1000" b="1" i="0" u="none" strike="noStrike">
                          <a:solidFill>
                            <a:srgbClr val="000000"/>
                          </a:solidFill>
                          <a:effectLst/>
                          <a:latin typeface="Calibri" panose="020F0502020204030204" pitchFamily="34" charset="0"/>
                        </a:rPr>
                        <a:t> </a:t>
                      </a:r>
                    </a:p>
                  </a:txBody>
                  <a:tcPr marL="2908" marR="2908" marT="2908" marB="0" anchor="ctr">
                    <a:lnL>
                      <a:noFill/>
                    </a:lnL>
                    <a:lnR>
                      <a:noFill/>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DDD9C4"/>
                    </a:solidFill>
                  </a:tcPr>
                </a:tc>
                <a:tc>
                  <a:txBody>
                    <a:bodyPr/>
                    <a:lstStyle/>
                    <a:p>
                      <a:pPr algn="l" fontAlgn="ctr"/>
                      <a:r>
                        <a:rPr lang="en-US" sz="1000" b="1" i="0" u="none" strike="noStrike">
                          <a:solidFill>
                            <a:srgbClr val="000000"/>
                          </a:solidFill>
                          <a:effectLst/>
                          <a:latin typeface="Calibri" panose="020F0502020204030204" pitchFamily="34" charset="0"/>
                        </a:rPr>
                        <a:t> </a:t>
                      </a:r>
                    </a:p>
                  </a:txBody>
                  <a:tcPr marL="2908" marR="2908" marT="2908" marB="0" anchor="ctr">
                    <a:lnL>
                      <a:noFill/>
                    </a:lnL>
                    <a:lnR>
                      <a:noFill/>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DDD9C4"/>
                    </a:solidFill>
                  </a:tcPr>
                </a:tc>
                <a:tc>
                  <a:txBody>
                    <a:bodyPr/>
                    <a:lstStyle/>
                    <a:p>
                      <a:pPr algn="l" fontAlgn="ctr"/>
                      <a:r>
                        <a:rPr lang="en-US" sz="1000" b="1" i="0" u="none" strike="noStrike">
                          <a:solidFill>
                            <a:srgbClr val="000000"/>
                          </a:solidFill>
                          <a:effectLst/>
                          <a:latin typeface="Calibri" panose="020F0502020204030204" pitchFamily="34" charset="0"/>
                        </a:rPr>
                        <a:t> </a:t>
                      </a:r>
                    </a:p>
                  </a:txBody>
                  <a:tcPr marL="2908" marR="2908" marT="2908" marB="0" anchor="ctr">
                    <a:lnL>
                      <a:noFill/>
                    </a:lnL>
                    <a:lnR>
                      <a:noFill/>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DDD9C4"/>
                    </a:solidFill>
                  </a:tcPr>
                </a:tc>
                <a:tc>
                  <a:txBody>
                    <a:bodyPr/>
                    <a:lstStyle/>
                    <a:p>
                      <a:pPr algn="l" fontAlgn="ctr"/>
                      <a:r>
                        <a:rPr lang="en-US" sz="1000" b="1" i="0" u="none" strike="noStrike">
                          <a:solidFill>
                            <a:srgbClr val="000000"/>
                          </a:solidFill>
                          <a:effectLst/>
                          <a:latin typeface="Calibri" panose="020F0502020204030204" pitchFamily="34" charset="0"/>
                        </a:rPr>
                        <a:t> </a:t>
                      </a:r>
                    </a:p>
                  </a:txBody>
                  <a:tcPr marL="2908" marR="2908" marT="2908" marB="0" anchor="ctr">
                    <a:lnL>
                      <a:noFill/>
                    </a:lnL>
                    <a:lnR>
                      <a:noFill/>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DDD9C4"/>
                    </a:solidFill>
                  </a:tcPr>
                </a:tc>
              </a:tr>
              <a:tr h="258793">
                <a:tc>
                  <a:txBody>
                    <a:bodyPr/>
                    <a:lstStyle/>
                    <a:p>
                      <a:pPr algn="ctr" fontAlgn="ctr"/>
                      <a:r>
                        <a:rPr lang="en-US" sz="1000" b="1" i="0" u="none" strike="noStrike" dirty="0">
                          <a:solidFill>
                            <a:srgbClr val="000000"/>
                          </a:solidFill>
                          <a:effectLst/>
                          <a:latin typeface="Calibri" panose="020F0502020204030204" pitchFamily="34" charset="0"/>
                        </a:rPr>
                        <a:t>Berkeley, CA</a:t>
                      </a:r>
                    </a:p>
                  </a:txBody>
                  <a:tcPr marL="2908" marR="2908" marT="2908" marB="0" anchor="ctr">
                    <a:lnL w="1270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E9F1F5"/>
                    </a:solidFill>
                  </a:tcPr>
                </a:tc>
                <a:tc>
                  <a:txBody>
                    <a:bodyPr/>
                    <a:lstStyle/>
                    <a:p>
                      <a:pPr algn="ctr" fontAlgn="ctr"/>
                      <a:r>
                        <a:rPr lang="en-US" sz="1000" b="0" i="0" u="none" strike="noStrike" dirty="0">
                          <a:solidFill>
                            <a:srgbClr val="000000"/>
                          </a:solidFill>
                          <a:effectLst/>
                          <a:latin typeface="Calibri" panose="020F0502020204030204" pitchFamily="34" charset="0"/>
                        </a:rPr>
                        <a:t>Residential Energy Conservation Ordinance (RECO)</a:t>
                      </a:r>
                    </a:p>
                  </a:txBody>
                  <a:tcPr marL="2908" marR="2908" marT="2908"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E9F1F5"/>
                    </a:solidFill>
                  </a:tcPr>
                </a:tc>
                <a:tc>
                  <a:txBody>
                    <a:bodyPr/>
                    <a:lstStyle/>
                    <a:p>
                      <a:pPr algn="ctr" fontAlgn="ctr"/>
                      <a:r>
                        <a:rPr lang="en-US" sz="1000" b="0" i="0" u="none" strike="noStrike">
                          <a:solidFill>
                            <a:srgbClr val="000000"/>
                          </a:solidFill>
                          <a:effectLst/>
                          <a:latin typeface="Calibri" panose="020F0502020204030204" pitchFamily="34" charset="0"/>
                        </a:rPr>
                        <a:t>Updated 1992</a:t>
                      </a:r>
                    </a:p>
                  </a:txBody>
                  <a:tcPr marL="2908" marR="2908" marT="2908"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E9F1F5"/>
                    </a:solidFill>
                  </a:tcPr>
                </a:tc>
                <a:tc>
                  <a:txBody>
                    <a:bodyPr/>
                    <a:lstStyle/>
                    <a:p>
                      <a:pPr algn="ctr" fontAlgn="ctr"/>
                      <a:r>
                        <a:rPr lang="en-US" sz="1000" b="0" i="0" u="none" strike="noStrike">
                          <a:solidFill>
                            <a:srgbClr val="000000"/>
                          </a:solidFill>
                          <a:effectLst/>
                          <a:latin typeface="Calibri" panose="020F0502020204030204" pitchFamily="34" charset="0"/>
                        </a:rPr>
                        <a:t>Single-family and multifamily - owner-occupied and rental</a:t>
                      </a:r>
                    </a:p>
                  </a:txBody>
                  <a:tcPr marL="2908" marR="2908" marT="2908"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E9F1F5"/>
                    </a:solidFill>
                  </a:tcPr>
                </a:tc>
                <a:tc>
                  <a:txBody>
                    <a:bodyPr/>
                    <a:lstStyle/>
                    <a:p>
                      <a:pPr algn="ctr" fontAlgn="ctr"/>
                      <a:r>
                        <a:rPr lang="en-US" sz="1000" b="0" i="0" u="none" strike="noStrike">
                          <a:solidFill>
                            <a:srgbClr val="000000"/>
                          </a:solidFill>
                          <a:effectLst/>
                          <a:latin typeface="Calibri" panose="020F0502020204030204" pitchFamily="34" charset="0"/>
                        </a:rPr>
                        <a:t>Time of sale or renovation ($50,000 or more)</a:t>
                      </a:r>
                    </a:p>
                  </a:txBody>
                  <a:tcPr marL="2908" marR="2908" marT="2908"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E9F1F5"/>
                    </a:solidFill>
                  </a:tcPr>
                </a:tc>
                <a:tc>
                  <a:txBody>
                    <a:bodyPr/>
                    <a:lstStyle/>
                    <a:p>
                      <a:pPr algn="ctr" fontAlgn="ctr"/>
                      <a:r>
                        <a:rPr lang="en-US" sz="1000" b="0" i="0" u="none" strike="noStrike" dirty="0">
                          <a:solidFill>
                            <a:srgbClr val="000000"/>
                          </a:solidFill>
                          <a:effectLst/>
                          <a:latin typeface="Calibri" panose="020F0502020204030204" pitchFamily="34" charset="0"/>
                        </a:rPr>
                        <a:t>Energy efficiency requirements</a:t>
                      </a:r>
                    </a:p>
                  </a:txBody>
                  <a:tcPr marL="2908" marR="2908" marT="2908"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E9F1F5"/>
                    </a:solidFill>
                  </a:tcPr>
                </a:tc>
              </a:tr>
              <a:tr h="305317">
                <a:tc>
                  <a:txBody>
                    <a:bodyPr/>
                    <a:lstStyle/>
                    <a:p>
                      <a:pPr algn="ctr" fontAlgn="ctr"/>
                      <a:r>
                        <a:rPr lang="en-US" sz="1000" b="1" i="0" u="none" strike="noStrike">
                          <a:solidFill>
                            <a:srgbClr val="000000"/>
                          </a:solidFill>
                          <a:effectLst/>
                          <a:latin typeface="Calibri" panose="020F0502020204030204" pitchFamily="34" charset="0"/>
                        </a:rPr>
                        <a:t>Chico, CA</a:t>
                      </a:r>
                    </a:p>
                  </a:txBody>
                  <a:tcPr marL="2908" marR="2908" marT="2908"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D0E3EA"/>
                    </a:solidFill>
                  </a:tcPr>
                </a:tc>
                <a:tc>
                  <a:txBody>
                    <a:bodyPr/>
                    <a:lstStyle/>
                    <a:p>
                      <a:pPr algn="ctr" fontAlgn="ctr"/>
                      <a:r>
                        <a:rPr lang="en-US" sz="1000" b="0" i="0" u="none" strike="noStrike" dirty="0">
                          <a:solidFill>
                            <a:srgbClr val="000000"/>
                          </a:solidFill>
                          <a:effectLst/>
                          <a:latin typeface="Calibri" panose="020F0502020204030204" pitchFamily="34" charset="0"/>
                        </a:rPr>
                        <a:t>Chapter 16.60 of the Chico Municipal Code </a:t>
                      </a:r>
                    </a:p>
                  </a:txBody>
                  <a:tcPr marL="2908" marR="2908" marT="2908"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D0E3EA"/>
                    </a:solidFill>
                  </a:tcPr>
                </a:tc>
                <a:tc>
                  <a:txBody>
                    <a:bodyPr/>
                    <a:lstStyle/>
                    <a:p>
                      <a:pPr algn="ctr" fontAlgn="ctr"/>
                      <a:r>
                        <a:rPr lang="en-US" sz="1000" b="0" i="0" u="none" strike="noStrike">
                          <a:solidFill>
                            <a:srgbClr val="000000"/>
                          </a:solidFill>
                          <a:effectLst/>
                          <a:latin typeface="Calibri" panose="020F0502020204030204" pitchFamily="34" charset="0"/>
                        </a:rPr>
                        <a:t>Updated 2010</a:t>
                      </a:r>
                    </a:p>
                  </a:txBody>
                  <a:tcPr marL="2908" marR="2908" marT="2908"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D0E3EA"/>
                    </a:solidFill>
                  </a:tcPr>
                </a:tc>
                <a:tc>
                  <a:txBody>
                    <a:bodyPr/>
                    <a:lstStyle/>
                    <a:p>
                      <a:pPr algn="ctr" fontAlgn="ctr"/>
                      <a:r>
                        <a:rPr lang="en-US" sz="1000" b="0" i="0" u="none" strike="noStrike" dirty="0">
                          <a:solidFill>
                            <a:srgbClr val="000000"/>
                          </a:solidFill>
                          <a:effectLst/>
                          <a:latin typeface="Calibri" panose="020F0502020204030204" pitchFamily="34" charset="0"/>
                        </a:rPr>
                        <a:t>Single family and multifamily - owner-occupied and rental </a:t>
                      </a:r>
                    </a:p>
                  </a:txBody>
                  <a:tcPr marL="2908" marR="2908" marT="2908"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D0E3EA"/>
                    </a:solidFill>
                  </a:tcPr>
                </a:tc>
                <a:tc>
                  <a:txBody>
                    <a:bodyPr/>
                    <a:lstStyle/>
                    <a:p>
                      <a:pPr algn="ctr" fontAlgn="ctr"/>
                      <a:r>
                        <a:rPr lang="en-US" sz="1000" b="0" i="0" u="none" strike="noStrike">
                          <a:solidFill>
                            <a:srgbClr val="000000"/>
                          </a:solidFill>
                          <a:effectLst/>
                          <a:latin typeface="Calibri" panose="020F0502020204030204" pitchFamily="34" charset="0"/>
                        </a:rPr>
                        <a:t>Time of sale or transfer</a:t>
                      </a:r>
                    </a:p>
                  </a:txBody>
                  <a:tcPr marL="2908" marR="2908" marT="2908"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D0E3EA"/>
                    </a:solidFill>
                  </a:tcPr>
                </a:tc>
                <a:tc>
                  <a:txBody>
                    <a:bodyPr/>
                    <a:lstStyle/>
                    <a:p>
                      <a:pPr algn="ctr" fontAlgn="ctr"/>
                      <a:r>
                        <a:rPr lang="en-US" sz="1000" b="0" i="0" u="none" strike="noStrike">
                          <a:solidFill>
                            <a:srgbClr val="000000"/>
                          </a:solidFill>
                          <a:effectLst/>
                          <a:latin typeface="Calibri" panose="020F0502020204030204" pitchFamily="34" charset="0"/>
                        </a:rPr>
                        <a:t>Energy efficiency requirements</a:t>
                      </a:r>
                    </a:p>
                  </a:txBody>
                  <a:tcPr marL="2908" marR="2908" marT="2908"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D0E3EA"/>
                    </a:solidFill>
                  </a:tcPr>
                </a:tc>
              </a:tr>
              <a:tr h="362019">
                <a:tc>
                  <a:txBody>
                    <a:bodyPr/>
                    <a:lstStyle/>
                    <a:p>
                      <a:pPr algn="ctr" fontAlgn="ctr"/>
                      <a:r>
                        <a:rPr lang="en-US" sz="1000" b="1" i="0" u="none" strike="noStrike">
                          <a:solidFill>
                            <a:srgbClr val="000000"/>
                          </a:solidFill>
                          <a:effectLst/>
                          <a:latin typeface="Calibri" panose="020F0502020204030204" pitchFamily="34" charset="0"/>
                        </a:rPr>
                        <a:t>Chula Vista, CA</a:t>
                      </a:r>
                    </a:p>
                  </a:txBody>
                  <a:tcPr marL="2908" marR="2908" marT="2908"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E9F1F5"/>
                    </a:solidFill>
                  </a:tcPr>
                </a:tc>
                <a:tc>
                  <a:txBody>
                    <a:bodyPr/>
                    <a:lstStyle/>
                    <a:p>
                      <a:pPr algn="ctr" fontAlgn="ctr"/>
                      <a:r>
                        <a:rPr lang="en-US" sz="1000" b="0" i="0" u="none" strike="noStrike">
                          <a:solidFill>
                            <a:srgbClr val="000000"/>
                          </a:solidFill>
                          <a:effectLst/>
                          <a:latin typeface="Calibri" panose="020F0502020204030204" pitchFamily="34" charset="0"/>
                        </a:rPr>
                        <a:t>Increased Energy Efficiency Ordinance</a:t>
                      </a:r>
                    </a:p>
                  </a:txBody>
                  <a:tcPr marL="2908" marR="2908" marT="2908"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E9F1F5"/>
                    </a:solidFill>
                  </a:tcPr>
                </a:tc>
                <a:tc>
                  <a:txBody>
                    <a:bodyPr/>
                    <a:lstStyle/>
                    <a:p>
                      <a:pPr algn="ctr" fontAlgn="ctr"/>
                      <a:r>
                        <a:rPr lang="en-US" sz="1000" b="0" i="0" u="none" strike="noStrike">
                          <a:solidFill>
                            <a:srgbClr val="000000"/>
                          </a:solidFill>
                          <a:effectLst/>
                          <a:latin typeface="Calibri" panose="020F0502020204030204" pitchFamily="34" charset="0"/>
                        </a:rPr>
                        <a:t>2010</a:t>
                      </a:r>
                    </a:p>
                  </a:txBody>
                  <a:tcPr marL="2908" marR="2908" marT="2908"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E9F1F5"/>
                    </a:solidFill>
                  </a:tcPr>
                </a:tc>
                <a:tc>
                  <a:txBody>
                    <a:bodyPr/>
                    <a:lstStyle/>
                    <a:p>
                      <a:pPr algn="ctr" fontAlgn="ctr"/>
                      <a:r>
                        <a:rPr lang="en-US" sz="1000" b="0" i="0" u="none" strike="noStrike" dirty="0">
                          <a:solidFill>
                            <a:srgbClr val="000000"/>
                          </a:solidFill>
                          <a:effectLst/>
                          <a:latin typeface="Calibri" panose="020F0502020204030204" pitchFamily="34" charset="0"/>
                        </a:rPr>
                        <a:t>Single family and multifamily remodels </a:t>
                      </a:r>
                    </a:p>
                  </a:txBody>
                  <a:tcPr marL="2908" marR="2908" marT="2908"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E9F1F5"/>
                    </a:solidFill>
                  </a:tcPr>
                </a:tc>
                <a:tc>
                  <a:txBody>
                    <a:bodyPr/>
                    <a:lstStyle/>
                    <a:p>
                      <a:pPr algn="ctr" fontAlgn="ctr"/>
                      <a:r>
                        <a:rPr lang="en-US" sz="1000" b="0" i="0" u="none" strike="noStrike">
                          <a:solidFill>
                            <a:srgbClr val="000000"/>
                          </a:solidFill>
                          <a:effectLst/>
                          <a:latin typeface="Calibri" panose="020F0502020204030204" pitchFamily="34" charset="0"/>
                        </a:rPr>
                        <a:t>Time of remodel (building code)</a:t>
                      </a:r>
                    </a:p>
                  </a:txBody>
                  <a:tcPr marL="2908" marR="2908" marT="2908"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E9F1F5"/>
                    </a:solidFill>
                  </a:tcPr>
                </a:tc>
                <a:tc>
                  <a:txBody>
                    <a:bodyPr/>
                    <a:lstStyle/>
                    <a:p>
                      <a:pPr algn="ctr" fontAlgn="ctr"/>
                      <a:r>
                        <a:rPr lang="en-US" sz="1000" b="0" i="0" u="none" strike="noStrike">
                          <a:solidFill>
                            <a:srgbClr val="000000"/>
                          </a:solidFill>
                          <a:effectLst/>
                          <a:latin typeface="Calibri" panose="020F0502020204030204" pitchFamily="34" charset="0"/>
                        </a:rPr>
                        <a:t>Energy efficiency requirements above Title 24</a:t>
                      </a:r>
                    </a:p>
                  </a:txBody>
                  <a:tcPr marL="2908" marR="2908" marT="2908"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E9F1F5"/>
                    </a:solidFill>
                  </a:tcPr>
                </a:tc>
              </a:tr>
              <a:tr h="174467">
                <a:tc>
                  <a:txBody>
                    <a:bodyPr/>
                    <a:lstStyle/>
                    <a:p>
                      <a:pPr algn="ctr" fontAlgn="ctr"/>
                      <a:r>
                        <a:rPr lang="en-US" sz="1000" b="1" i="0" u="none" strike="noStrike">
                          <a:solidFill>
                            <a:srgbClr val="000000"/>
                          </a:solidFill>
                          <a:effectLst/>
                          <a:latin typeface="Calibri" panose="020F0502020204030204" pitchFamily="34" charset="0"/>
                        </a:rPr>
                        <a:t>Rohnert Park, CA</a:t>
                      </a:r>
                    </a:p>
                  </a:txBody>
                  <a:tcPr marL="2908" marR="2908" marT="2908" marB="0" anchor="ctr">
                    <a:lnL w="1270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D0E3EA"/>
                    </a:solidFill>
                  </a:tcPr>
                </a:tc>
                <a:tc>
                  <a:txBody>
                    <a:bodyPr/>
                    <a:lstStyle/>
                    <a:p>
                      <a:pPr algn="ctr" fontAlgn="ctr"/>
                      <a:r>
                        <a:rPr lang="en-US" sz="1000" b="0" i="0" u="none" strike="noStrike">
                          <a:solidFill>
                            <a:srgbClr val="000000"/>
                          </a:solidFill>
                          <a:effectLst/>
                          <a:latin typeface="Calibri" panose="020F0502020204030204" pitchFamily="34" charset="0"/>
                        </a:rPr>
                        <a:t>Ordinance No. 779</a:t>
                      </a:r>
                    </a:p>
                  </a:txBody>
                  <a:tcPr marL="2908" marR="2908" marT="2908"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D0E3EA"/>
                    </a:solidFill>
                  </a:tcPr>
                </a:tc>
                <a:tc>
                  <a:txBody>
                    <a:bodyPr/>
                    <a:lstStyle/>
                    <a:p>
                      <a:pPr algn="ctr" fontAlgn="ctr"/>
                      <a:r>
                        <a:rPr lang="en-US" sz="1000" b="0" i="0" u="none" strike="noStrike">
                          <a:solidFill>
                            <a:srgbClr val="000000"/>
                          </a:solidFill>
                          <a:effectLst/>
                          <a:latin typeface="Calibri" panose="020F0502020204030204" pitchFamily="34" charset="0"/>
                        </a:rPr>
                        <a:t>2007</a:t>
                      </a:r>
                    </a:p>
                  </a:txBody>
                  <a:tcPr marL="2908" marR="2908" marT="2908"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D0E3EA"/>
                    </a:solidFill>
                  </a:tcPr>
                </a:tc>
                <a:tc>
                  <a:txBody>
                    <a:bodyPr/>
                    <a:lstStyle/>
                    <a:p>
                      <a:pPr algn="ctr" fontAlgn="ctr"/>
                      <a:r>
                        <a:rPr lang="en-US" sz="1000" b="0" i="0" u="none" strike="noStrike" dirty="0">
                          <a:solidFill>
                            <a:srgbClr val="000000"/>
                          </a:solidFill>
                          <a:effectLst/>
                          <a:latin typeface="Calibri" panose="020F0502020204030204" pitchFamily="34" charset="0"/>
                        </a:rPr>
                        <a:t>Low-rise single and multifamily additions </a:t>
                      </a:r>
                    </a:p>
                  </a:txBody>
                  <a:tcPr marL="2908" marR="2908" marT="2908"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D0E3EA"/>
                    </a:solidFill>
                  </a:tcPr>
                </a:tc>
                <a:tc>
                  <a:txBody>
                    <a:bodyPr/>
                    <a:lstStyle/>
                    <a:p>
                      <a:pPr algn="ctr" fontAlgn="ctr"/>
                      <a:r>
                        <a:rPr lang="en-US" sz="1000" b="0" i="0" u="none" strike="noStrike" dirty="0">
                          <a:solidFill>
                            <a:srgbClr val="000000"/>
                          </a:solidFill>
                          <a:effectLst/>
                          <a:latin typeface="Calibri" panose="020F0502020204030204" pitchFamily="34" charset="0"/>
                        </a:rPr>
                        <a:t>Time of remodel (building code)</a:t>
                      </a:r>
                    </a:p>
                  </a:txBody>
                  <a:tcPr marL="2908" marR="2908" marT="2908"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D0E3EA"/>
                    </a:solidFill>
                  </a:tcPr>
                </a:tc>
                <a:tc>
                  <a:txBody>
                    <a:bodyPr/>
                    <a:lstStyle/>
                    <a:p>
                      <a:pPr algn="ctr" fontAlgn="ctr"/>
                      <a:r>
                        <a:rPr lang="en-US" sz="1000" b="0" i="0" u="none" strike="noStrike">
                          <a:solidFill>
                            <a:srgbClr val="000000"/>
                          </a:solidFill>
                          <a:effectLst/>
                          <a:latin typeface="Calibri" panose="020F0502020204030204" pitchFamily="34" charset="0"/>
                        </a:rPr>
                        <a:t>Energy efficiency requirements above Title 24</a:t>
                      </a:r>
                    </a:p>
                  </a:txBody>
                  <a:tcPr marL="2908" marR="2908" marT="2908"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D0E3EA"/>
                    </a:solidFill>
                  </a:tcPr>
                </a:tc>
              </a:tr>
              <a:tr h="258793">
                <a:tc>
                  <a:txBody>
                    <a:bodyPr/>
                    <a:lstStyle/>
                    <a:p>
                      <a:pPr algn="ctr" fontAlgn="ctr"/>
                      <a:r>
                        <a:rPr lang="en-US" sz="1000" b="1" i="0" u="none" strike="noStrike">
                          <a:solidFill>
                            <a:srgbClr val="000000"/>
                          </a:solidFill>
                          <a:effectLst/>
                          <a:latin typeface="Calibri" panose="020F0502020204030204" pitchFamily="34" charset="0"/>
                        </a:rPr>
                        <a:t>San Francisco, CA</a:t>
                      </a:r>
                    </a:p>
                  </a:txBody>
                  <a:tcPr marL="2908" marR="2908" marT="2908"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E9F1F5"/>
                    </a:solidFill>
                  </a:tcPr>
                </a:tc>
                <a:tc>
                  <a:txBody>
                    <a:bodyPr/>
                    <a:lstStyle/>
                    <a:p>
                      <a:pPr algn="ctr" fontAlgn="ctr"/>
                      <a:r>
                        <a:rPr lang="en-US" sz="1000" b="0" i="0" u="none" strike="noStrike">
                          <a:solidFill>
                            <a:srgbClr val="000000"/>
                          </a:solidFill>
                          <a:effectLst/>
                          <a:latin typeface="Calibri" panose="020F0502020204030204" pitchFamily="34" charset="0"/>
                        </a:rPr>
                        <a:t>Residential Energy and Water Conservation Ordinance</a:t>
                      </a:r>
                    </a:p>
                  </a:txBody>
                  <a:tcPr marL="2908" marR="2908" marT="2908"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E9F1F5"/>
                    </a:solidFill>
                  </a:tcPr>
                </a:tc>
                <a:tc>
                  <a:txBody>
                    <a:bodyPr/>
                    <a:lstStyle/>
                    <a:p>
                      <a:pPr algn="ctr" fontAlgn="ctr"/>
                      <a:r>
                        <a:rPr lang="en-US" sz="1000" b="0" i="0" u="none" strike="noStrike">
                          <a:solidFill>
                            <a:srgbClr val="000000"/>
                          </a:solidFill>
                          <a:effectLst/>
                          <a:latin typeface="Calibri" panose="020F0502020204030204" pitchFamily="34" charset="0"/>
                        </a:rPr>
                        <a:t>Updated 1991</a:t>
                      </a:r>
                    </a:p>
                  </a:txBody>
                  <a:tcPr marL="2908" marR="2908" marT="2908"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E9F1F5"/>
                    </a:solidFill>
                  </a:tcPr>
                </a:tc>
                <a:tc>
                  <a:txBody>
                    <a:bodyPr/>
                    <a:lstStyle/>
                    <a:p>
                      <a:pPr algn="ctr" fontAlgn="ctr"/>
                      <a:r>
                        <a:rPr lang="en-US" sz="1000" b="0" i="0" u="none" strike="noStrike">
                          <a:solidFill>
                            <a:srgbClr val="000000"/>
                          </a:solidFill>
                          <a:effectLst/>
                          <a:latin typeface="Calibri" panose="020F0502020204030204" pitchFamily="34" charset="0"/>
                        </a:rPr>
                        <a:t>Single family,  multifamily and residential hotel renovations</a:t>
                      </a:r>
                    </a:p>
                  </a:txBody>
                  <a:tcPr marL="2908" marR="2908" marT="2908"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E9F1F5"/>
                    </a:solidFill>
                  </a:tcPr>
                </a:tc>
                <a:tc>
                  <a:txBody>
                    <a:bodyPr/>
                    <a:lstStyle/>
                    <a:p>
                      <a:pPr algn="ctr" fontAlgn="ctr"/>
                      <a:r>
                        <a:rPr lang="en-US" sz="1000" b="0" i="0" u="none" strike="noStrike" dirty="0">
                          <a:solidFill>
                            <a:srgbClr val="000000"/>
                          </a:solidFill>
                          <a:effectLst/>
                          <a:latin typeface="Calibri" panose="020F0502020204030204" pitchFamily="34" charset="0"/>
                        </a:rPr>
                        <a:t>Time of sale, renovation or condo conversion</a:t>
                      </a:r>
                    </a:p>
                  </a:txBody>
                  <a:tcPr marL="2908" marR="2908" marT="2908"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E9F1F5"/>
                    </a:solidFill>
                  </a:tcPr>
                </a:tc>
                <a:tc>
                  <a:txBody>
                    <a:bodyPr/>
                    <a:lstStyle/>
                    <a:p>
                      <a:pPr algn="ctr" fontAlgn="ctr"/>
                      <a:r>
                        <a:rPr lang="en-US" sz="1000" b="0" i="0" u="none" strike="noStrike" dirty="0">
                          <a:solidFill>
                            <a:srgbClr val="000000"/>
                          </a:solidFill>
                          <a:effectLst/>
                          <a:latin typeface="Calibri" panose="020F0502020204030204" pitchFamily="34" charset="0"/>
                        </a:rPr>
                        <a:t>Energy efficiency requirements</a:t>
                      </a:r>
                    </a:p>
                  </a:txBody>
                  <a:tcPr marL="2908" marR="2908" marT="2908"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E9F1F5"/>
                    </a:solidFill>
                  </a:tcPr>
                </a:tc>
              </a:tr>
              <a:tr h="213722">
                <a:tc>
                  <a:txBody>
                    <a:bodyPr/>
                    <a:lstStyle/>
                    <a:p>
                      <a:pPr algn="ctr" fontAlgn="ctr"/>
                      <a:r>
                        <a:rPr lang="en-US" sz="1000" b="1" i="0" u="none" strike="noStrike">
                          <a:solidFill>
                            <a:srgbClr val="000000"/>
                          </a:solidFill>
                          <a:effectLst/>
                          <a:latin typeface="Calibri" panose="020F0502020204030204" pitchFamily="34" charset="0"/>
                        </a:rPr>
                        <a:t>Boulder, CO</a:t>
                      </a:r>
                    </a:p>
                  </a:txBody>
                  <a:tcPr marL="2908" marR="2908" marT="2908" marB="0" anchor="ctr">
                    <a:lnL w="1270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D0E3EA"/>
                    </a:solidFill>
                  </a:tcPr>
                </a:tc>
                <a:tc>
                  <a:txBody>
                    <a:bodyPr/>
                    <a:lstStyle/>
                    <a:p>
                      <a:pPr algn="ctr" fontAlgn="ctr"/>
                      <a:r>
                        <a:rPr lang="en-US" sz="1000" b="0" i="0" u="none" strike="noStrike">
                          <a:solidFill>
                            <a:srgbClr val="000000"/>
                          </a:solidFill>
                          <a:effectLst/>
                          <a:latin typeface="Calibri" panose="020F0502020204030204" pitchFamily="34" charset="0"/>
                        </a:rPr>
                        <a:t>SmartRegs</a:t>
                      </a:r>
                    </a:p>
                  </a:txBody>
                  <a:tcPr marL="2908" marR="2908" marT="2908"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D0E3EA"/>
                    </a:solidFill>
                  </a:tcPr>
                </a:tc>
                <a:tc>
                  <a:txBody>
                    <a:bodyPr/>
                    <a:lstStyle/>
                    <a:p>
                      <a:pPr algn="ctr" fontAlgn="ctr"/>
                      <a:r>
                        <a:rPr lang="en-US" sz="1000" b="0" i="0" u="none" strike="noStrike">
                          <a:solidFill>
                            <a:srgbClr val="000000"/>
                          </a:solidFill>
                          <a:effectLst/>
                          <a:latin typeface="Calibri" panose="020F0502020204030204" pitchFamily="34" charset="0"/>
                        </a:rPr>
                        <a:t>2011</a:t>
                      </a:r>
                    </a:p>
                  </a:txBody>
                  <a:tcPr marL="2908" marR="2908" marT="2908"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D0E3EA"/>
                    </a:solidFill>
                  </a:tcPr>
                </a:tc>
                <a:tc>
                  <a:txBody>
                    <a:bodyPr/>
                    <a:lstStyle/>
                    <a:p>
                      <a:pPr algn="ctr" fontAlgn="ctr"/>
                      <a:r>
                        <a:rPr lang="en-US" sz="1000" b="0" i="0" u="none" strike="noStrike">
                          <a:solidFill>
                            <a:srgbClr val="000000"/>
                          </a:solidFill>
                          <a:effectLst/>
                          <a:latin typeface="Calibri" panose="020F0502020204030204" pitchFamily="34" charset="0"/>
                        </a:rPr>
                        <a:t>Rental properties: single family and multifamily</a:t>
                      </a:r>
                    </a:p>
                  </a:txBody>
                  <a:tcPr marL="2908" marR="2908" marT="2908"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D0E3EA"/>
                    </a:solidFill>
                  </a:tcPr>
                </a:tc>
                <a:tc>
                  <a:txBody>
                    <a:bodyPr/>
                    <a:lstStyle/>
                    <a:p>
                      <a:pPr algn="ctr" fontAlgn="ctr"/>
                      <a:r>
                        <a:rPr lang="en-US" sz="1000" b="0" i="0" u="none" strike="noStrike">
                          <a:solidFill>
                            <a:srgbClr val="000000"/>
                          </a:solidFill>
                          <a:effectLst/>
                          <a:latin typeface="Calibri" panose="020F0502020204030204" pitchFamily="34" charset="0"/>
                        </a:rPr>
                        <a:t>Prior to January 1, 2019</a:t>
                      </a:r>
                    </a:p>
                  </a:txBody>
                  <a:tcPr marL="2908" marR="2908" marT="2908"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D0E3EA"/>
                    </a:solidFill>
                  </a:tcPr>
                </a:tc>
                <a:tc>
                  <a:txBody>
                    <a:bodyPr/>
                    <a:lstStyle/>
                    <a:p>
                      <a:pPr algn="ctr" fontAlgn="ctr"/>
                      <a:r>
                        <a:rPr lang="en-US" sz="1000" b="0" i="0" u="none" strike="noStrike" dirty="0">
                          <a:solidFill>
                            <a:srgbClr val="000000"/>
                          </a:solidFill>
                          <a:effectLst/>
                          <a:latin typeface="Calibri" panose="020F0502020204030204" pitchFamily="34" charset="0"/>
                        </a:rPr>
                        <a:t>Energy efficiency requirements</a:t>
                      </a:r>
                    </a:p>
                  </a:txBody>
                  <a:tcPr marL="2908" marR="2908" marT="2908"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D0E3EA"/>
                    </a:solidFill>
                  </a:tcPr>
                </a:tc>
              </a:tr>
              <a:tr h="327125">
                <a:tc>
                  <a:txBody>
                    <a:bodyPr/>
                    <a:lstStyle/>
                    <a:p>
                      <a:pPr algn="ctr" fontAlgn="ctr"/>
                      <a:r>
                        <a:rPr lang="en-US" sz="1000" b="1" i="0" u="none" strike="noStrike">
                          <a:solidFill>
                            <a:srgbClr val="000000"/>
                          </a:solidFill>
                          <a:effectLst/>
                          <a:latin typeface="Calibri" panose="020F0502020204030204" pitchFamily="34" charset="0"/>
                        </a:rPr>
                        <a:t>Chicago, IL</a:t>
                      </a:r>
                    </a:p>
                  </a:txBody>
                  <a:tcPr marL="2908" marR="2908" marT="2908"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E9F1F5"/>
                    </a:solidFill>
                  </a:tcPr>
                </a:tc>
                <a:tc>
                  <a:txBody>
                    <a:bodyPr/>
                    <a:lstStyle/>
                    <a:p>
                      <a:pPr algn="ctr" fontAlgn="ctr"/>
                      <a:r>
                        <a:rPr lang="en-US" sz="1000" b="0" i="0" u="none" strike="noStrike">
                          <a:solidFill>
                            <a:srgbClr val="000000"/>
                          </a:solidFill>
                          <a:effectLst/>
                          <a:latin typeface="Calibri" panose="020F0502020204030204" pitchFamily="34" charset="0"/>
                        </a:rPr>
                        <a:t>Disclosure of Heating Costs Ordinance Chapter 5-16</a:t>
                      </a:r>
                    </a:p>
                  </a:txBody>
                  <a:tcPr marL="2908" marR="2908" marT="2908"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E9F1F5"/>
                    </a:solidFill>
                  </a:tcPr>
                </a:tc>
                <a:tc>
                  <a:txBody>
                    <a:bodyPr/>
                    <a:lstStyle/>
                    <a:p>
                      <a:pPr algn="ctr" fontAlgn="ctr"/>
                      <a:r>
                        <a:rPr lang="en-US" sz="1000" b="0" i="0" u="none" strike="noStrike">
                          <a:solidFill>
                            <a:srgbClr val="000000"/>
                          </a:solidFill>
                          <a:effectLst/>
                          <a:latin typeface="Calibri" panose="020F0502020204030204" pitchFamily="34" charset="0"/>
                        </a:rPr>
                        <a:t>1987</a:t>
                      </a:r>
                    </a:p>
                  </a:txBody>
                  <a:tcPr marL="2908" marR="2908" marT="2908"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E9F1F5"/>
                    </a:solidFill>
                  </a:tcPr>
                </a:tc>
                <a:tc>
                  <a:txBody>
                    <a:bodyPr/>
                    <a:lstStyle/>
                    <a:p>
                      <a:pPr algn="ctr" fontAlgn="ctr"/>
                      <a:r>
                        <a:rPr lang="en-US" sz="1000" b="0" i="0" u="none" strike="noStrike">
                          <a:solidFill>
                            <a:srgbClr val="000000"/>
                          </a:solidFill>
                          <a:effectLst/>
                          <a:latin typeface="Calibri" panose="020F0502020204030204" pitchFamily="34" charset="0"/>
                        </a:rPr>
                        <a:t>Rental units</a:t>
                      </a:r>
                    </a:p>
                  </a:txBody>
                  <a:tcPr marL="2908" marR="2908" marT="2908"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E9F1F5"/>
                    </a:solidFill>
                  </a:tcPr>
                </a:tc>
                <a:tc>
                  <a:txBody>
                    <a:bodyPr/>
                    <a:lstStyle/>
                    <a:p>
                      <a:pPr algn="ctr" fontAlgn="ctr"/>
                      <a:r>
                        <a:rPr lang="en-US" sz="1000" b="0" i="0" u="none" strike="noStrike">
                          <a:solidFill>
                            <a:srgbClr val="000000"/>
                          </a:solidFill>
                          <a:effectLst/>
                          <a:latin typeface="Calibri" panose="020F0502020204030204" pitchFamily="34" charset="0"/>
                        </a:rPr>
                        <a:t>Time of rental to new tenant</a:t>
                      </a:r>
                    </a:p>
                  </a:txBody>
                  <a:tcPr marL="2908" marR="2908" marT="2908"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E9F1F5"/>
                    </a:solidFill>
                  </a:tcPr>
                </a:tc>
                <a:tc>
                  <a:txBody>
                    <a:bodyPr/>
                    <a:lstStyle/>
                    <a:p>
                      <a:pPr algn="ctr" fontAlgn="ctr"/>
                      <a:r>
                        <a:rPr lang="en-US" sz="1000" b="0" i="0" u="none" strike="noStrike">
                          <a:solidFill>
                            <a:srgbClr val="000000"/>
                          </a:solidFill>
                          <a:effectLst/>
                          <a:latin typeface="Calibri" panose="020F0502020204030204" pitchFamily="34" charset="0"/>
                        </a:rPr>
                        <a:t>Disclosure of heating costs</a:t>
                      </a:r>
                    </a:p>
                  </a:txBody>
                  <a:tcPr marL="2908" marR="2908" marT="2908"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E9F1F5"/>
                    </a:solidFill>
                  </a:tcPr>
                </a:tc>
              </a:tr>
              <a:tr h="258793">
                <a:tc>
                  <a:txBody>
                    <a:bodyPr/>
                    <a:lstStyle/>
                    <a:p>
                      <a:pPr algn="ctr" fontAlgn="ctr"/>
                      <a:r>
                        <a:rPr lang="en-US" sz="1000" b="1" i="0" u="none" strike="noStrike">
                          <a:solidFill>
                            <a:srgbClr val="000000"/>
                          </a:solidFill>
                          <a:effectLst/>
                          <a:latin typeface="Calibri" panose="020F0502020204030204" pitchFamily="34" charset="0"/>
                        </a:rPr>
                        <a:t>Memphis, TN</a:t>
                      </a:r>
                    </a:p>
                  </a:txBody>
                  <a:tcPr marL="2908" marR="2908" marT="2908" marB="0" anchor="ctr">
                    <a:lnL w="1270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D0E3EA"/>
                    </a:solidFill>
                  </a:tcPr>
                </a:tc>
                <a:tc>
                  <a:txBody>
                    <a:bodyPr/>
                    <a:lstStyle/>
                    <a:p>
                      <a:pPr algn="ctr" fontAlgn="ctr"/>
                      <a:r>
                        <a:rPr lang="en-US" sz="1000" b="0" i="0" u="none" strike="noStrike">
                          <a:solidFill>
                            <a:srgbClr val="000000"/>
                          </a:solidFill>
                          <a:effectLst/>
                          <a:latin typeface="Calibri" panose="020F0502020204030204" pitchFamily="34" charset="0"/>
                        </a:rPr>
                        <a:t>Rental Ordinance 5292</a:t>
                      </a:r>
                    </a:p>
                  </a:txBody>
                  <a:tcPr marL="2908" marR="2908" marT="2908"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D0E3EA"/>
                    </a:solidFill>
                  </a:tcPr>
                </a:tc>
                <a:tc>
                  <a:txBody>
                    <a:bodyPr/>
                    <a:lstStyle/>
                    <a:p>
                      <a:pPr algn="ctr" fontAlgn="ctr"/>
                      <a:r>
                        <a:rPr lang="en-US" sz="1000" b="0" i="0" u="none" strike="noStrike">
                          <a:solidFill>
                            <a:srgbClr val="000000"/>
                          </a:solidFill>
                          <a:effectLst/>
                          <a:latin typeface="Calibri" panose="020F0502020204030204" pitchFamily="34" charset="0"/>
                        </a:rPr>
                        <a:t>2009</a:t>
                      </a:r>
                    </a:p>
                  </a:txBody>
                  <a:tcPr marL="2908" marR="2908" marT="2908"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D0E3EA"/>
                    </a:solidFill>
                  </a:tcPr>
                </a:tc>
                <a:tc>
                  <a:txBody>
                    <a:bodyPr/>
                    <a:lstStyle/>
                    <a:p>
                      <a:pPr algn="ctr" fontAlgn="ctr"/>
                      <a:r>
                        <a:rPr lang="en-US" sz="1000" b="0" i="0" u="none" strike="noStrike">
                          <a:solidFill>
                            <a:srgbClr val="000000"/>
                          </a:solidFill>
                          <a:effectLst/>
                          <a:latin typeface="Calibri" panose="020F0502020204030204" pitchFamily="34" charset="0"/>
                        </a:rPr>
                        <a:t>Rental properties in which tenants pay utility bills</a:t>
                      </a:r>
                    </a:p>
                  </a:txBody>
                  <a:tcPr marL="2908" marR="2908" marT="2908"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D0E3EA"/>
                    </a:solidFill>
                  </a:tcPr>
                </a:tc>
                <a:tc>
                  <a:txBody>
                    <a:bodyPr/>
                    <a:lstStyle/>
                    <a:p>
                      <a:pPr algn="ctr" fontAlgn="ctr"/>
                      <a:r>
                        <a:rPr lang="en-US" sz="1000" b="0" i="0" u="none" strike="noStrike">
                          <a:solidFill>
                            <a:srgbClr val="000000"/>
                          </a:solidFill>
                          <a:effectLst/>
                          <a:latin typeface="Calibri" panose="020F0502020204030204" pitchFamily="34" charset="0"/>
                        </a:rPr>
                        <a:t>Upon request of tenant or discovery of excessive energy bills by Memphis Light, Gas and Water Division</a:t>
                      </a:r>
                    </a:p>
                  </a:txBody>
                  <a:tcPr marL="2908" marR="2908" marT="2908"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D0E3EA"/>
                    </a:solidFill>
                  </a:tcPr>
                </a:tc>
                <a:tc>
                  <a:txBody>
                    <a:bodyPr/>
                    <a:lstStyle/>
                    <a:p>
                      <a:pPr algn="ctr" fontAlgn="ctr"/>
                      <a:r>
                        <a:rPr lang="en-US" sz="1000" b="0" i="0" u="none" strike="noStrike">
                          <a:solidFill>
                            <a:srgbClr val="000000"/>
                          </a:solidFill>
                          <a:effectLst/>
                          <a:latin typeface="Calibri" panose="020F0502020204030204" pitchFamily="34" charset="0"/>
                        </a:rPr>
                        <a:t>Minimum energy efficiency standards and disclosure upon request</a:t>
                      </a:r>
                    </a:p>
                  </a:txBody>
                  <a:tcPr marL="2908" marR="2908" marT="2908"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D0E3EA"/>
                    </a:solidFill>
                  </a:tcPr>
                </a:tc>
              </a:tr>
              <a:tr h="318402">
                <a:tc>
                  <a:txBody>
                    <a:bodyPr/>
                    <a:lstStyle/>
                    <a:p>
                      <a:pPr algn="ctr" fontAlgn="ctr"/>
                      <a:r>
                        <a:rPr lang="en-US" sz="1000" b="1" i="0" u="none" strike="noStrike">
                          <a:solidFill>
                            <a:srgbClr val="000000"/>
                          </a:solidFill>
                          <a:effectLst/>
                          <a:latin typeface="Calibri" panose="020F0502020204030204" pitchFamily="34" charset="0"/>
                        </a:rPr>
                        <a:t>Austin, TX</a:t>
                      </a:r>
                    </a:p>
                  </a:txBody>
                  <a:tcPr marL="2908" marR="2908" marT="2908"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E9F1F5"/>
                    </a:solidFill>
                  </a:tcPr>
                </a:tc>
                <a:tc>
                  <a:txBody>
                    <a:bodyPr/>
                    <a:lstStyle/>
                    <a:p>
                      <a:pPr algn="ctr" fontAlgn="ctr"/>
                      <a:r>
                        <a:rPr lang="en-US" sz="1000" b="0" i="0" u="none" strike="noStrike">
                          <a:solidFill>
                            <a:srgbClr val="000000"/>
                          </a:solidFill>
                          <a:effectLst/>
                          <a:latin typeface="Calibri" panose="020F0502020204030204" pitchFamily="34" charset="0"/>
                        </a:rPr>
                        <a:t>The Energy Conservation Audit and Disclosure Ordinance (ECAD)</a:t>
                      </a:r>
                    </a:p>
                  </a:txBody>
                  <a:tcPr marL="2908" marR="2908" marT="2908"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E9F1F5"/>
                    </a:solidFill>
                  </a:tcPr>
                </a:tc>
                <a:tc>
                  <a:txBody>
                    <a:bodyPr/>
                    <a:lstStyle/>
                    <a:p>
                      <a:pPr algn="ctr" fontAlgn="ctr"/>
                      <a:r>
                        <a:rPr lang="en-US" sz="1000" b="0" i="0" u="none" strike="noStrike">
                          <a:solidFill>
                            <a:srgbClr val="000000"/>
                          </a:solidFill>
                          <a:effectLst/>
                          <a:latin typeface="Calibri" panose="020F0502020204030204" pitchFamily="34" charset="0"/>
                        </a:rPr>
                        <a:t>2011</a:t>
                      </a:r>
                    </a:p>
                  </a:txBody>
                  <a:tcPr marL="2908" marR="2908" marT="2908"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E9F1F5"/>
                    </a:solidFill>
                  </a:tcPr>
                </a:tc>
                <a:tc>
                  <a:txBody>
                    <a:bodyPr/>
                    <a:lstStyle/>
                    <a:p>
                      <a:pPr algn="ctr" fontAlgn="ctr"/>
                      <a:r>
                        <a:rPr lang="en-US" sz="1000" b="0" i="0" u="none" strike="noStrike">
                          <a:solidFill>
                            <a:srgbClr val="000000"/>
                          </a:solidFill>
                          <a:effectLst/>
                          <a:latin typeface="Calibri" panose="020F0502020204030204" pitchFamily="34" charset="0"/>
                        </a:rPr>
                        <a:t>All single family homes; multifamily buildings 10 years old or greater</a:t>
                      </a:r>
                    </a:p>
                  </a:txBody>
                  <a:tcPr marL="2908" marR="2908" marT="2908"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E9F1F5"/>
                    </a:solidFill>
                  </a:tcPr>
                </a:tc>
                <a:tc>
                  <a:txBody>
                    <a:bodyPr/>
                    <a:lstStyle/>
                    <a:p>
                      <a:pPr algn="ctr" fontAlgn="ctr"/>
                      <a:r>
                        <a:rPr lang="en-US" sz="1000" b="0" i="0" u="none" strike="noStrike">
                          <a:solidFill>
                            <a:srgbClr val="000000"/>
                          </a:solidFill>
                          <a:effectLst/>
                          <a:latin typeface="Calibri" panose="020F0502020204030204" pitchFamily="34" charset="0"/>
                        </a:rPr>
                        <a:t>Time of sale - before end of option period or at contract signing</a:t>
                      </a:r>
                    </a:p>
                  </a:txBody>
                  <a:tcPr marL="2908" marR="2908" marT="2908"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E9F1F5"/>
                    </a:solidFill>
                  </a:tcPr>
                </a:tc>
                <a:tc>
                  <a:txBody>
                    <a:bodyPr/>
                    <a:lstStyle/>
                    <a:p>
                      <a:pPr algn="ctr" fontAlgn="ctr"/>
                      <a:r>
                        <a:rPr lang="en-US" sz="1000" b="0" i="0" u="none" strike="noStrike">
                          <a:solidFill>
                            <a:srgbClr val="000000"/>
                          </a:solidFill>
                          <a:effectLst/>
                          <a:latin typeface="Calibri" panose="020F0502020204030204" pitchFamily="34" charset="0"/>
                        </a:rPr>
                        <a:t>Disclosure - energy  audit required</a:t>
                      </a:r>
                    </a:p>
                  </a:txBody>
                  <a:tcPr marL="2908" marR="2908" marT="2908"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E9F1F5"/>
                    </a:solidFill>
                  </a:tcPr>
                </a:tc>
              </a:tr>
              <a:tr h="343118">
                <a:tc>
                  <a:txBody>
                    <a:bodyPr/>
                    <a:lstStyle/>
                    <a:p>
                      <a:pPr algn="ctr" fontAlgn="ctr"/>
                      <a:r>
                        <a:rPr lang="en-US" sz="1000" b="1" i="0" u="none" strike="noStrike">
                          <a:solidFill>
                            <a:srgbClr val="000000"/>
                          </a:solidFill>
                          <a:effectLst/>
                          <a:latin typeface="Calibri" panose="020F0502020204030204" pitchFamily="34" charset="0"/>
                        </a:rPr>
                        <a:t>Burlington, VT</a:t>
                      </a:r>
                    </a:p>
                  </a:txBody>
                  <a:tcPr marL="2908" marR="2908" marT="2908" marB="0" anchor="ctr">
                    <a:lnL w="1270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D0E3EA"/>
                    </a:solidFill>
                  </a:tcPr>
                </a:tc>
                <a:tc>
                  <a:txBody>
                    <a:bodyPr/>
                    <a:lstStyle/>
                    <a:p>
                      <a:pPr algn="ctr" fontAlgn="ctr"/>
                      <a:r>
                        <a:rPr lang="en-US" sz="1000" b="0" i="0" u="none" strike="noStrike">
                          <a:solidFill>
                            <a:srgbClr val="000000"/>
                          </a:solidFill>
                          <a:effectLst/>
                          <a:latin typeface="Calibri" panose="020F0502020204030204" pitchFamily="34" charset="0"/>
                        </a:rPr>
                        <a:t>Minimum Rental Housing Time of Sale Energy Efficiency Standards Ordinance</a:t>
                      </a:r>
                    </a:p>
                  </a:txBody>
                  <a:tcPr marL="2908" marR="2908" marT="2908"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D0E3EA"/>
                    </a:solidFill>
                  </a:tcPr>
                </a:tc>
                <a:tc>
                  <a:txBody>
                    <a:bodyPr/>
                    <a:lstStyle/>
                    <a:p>
                      <a:pPr algn="ctr" fontAlgn="ctr"/>
                      <a:r>
                        <a:rPr lang="en-US" sz="1000" b="0" i="0" u="none" strike="noStrike">
                          <a:solidFill>
                            <a:srgbClr val="000000"/>
                          </a:solidFill>
                          <a:effectLst/>
                          <a:latin typeface="Calibri" panose="020F0502020204030204" pitchFamily="34" charset="0"/>
                        </a:rPr>
                        <a:t>1997</a:t>
                      </a:r>
                    </a:p>
                  </a:txBody>
                  <a:tcPr marL="2908" marR="2908" marT="2908"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D0E3EA"/>
                    </a:solidFill>
                  </a:tcPr>
                </a:tc>
                <a:tc>
                  <a:txBody>
                    <a:bodyPr/>
                    <a:lstStyle/>
                    <a:p>
                      <a:pPr algn="ctr" fontAlgn="ctr"/>
                      <a:r>
                        <a:rPr lang="en-US" sz="1000" b="0" i="0" u="none" strike="noStrike">
                          <a:solidFill>
                            <a:srgbClr val="000000"/>
                          </a:solidFill>
                          <a:effectLst/>
                          <a:latin typeface="Calibri" panose="020F0502020204030204" pitchFamily="34" charset="0"/>
                        </a:rPr>
                        <a:t>Rental properties in which tenants pay utility bills</a:t>
                      </a:r>
                    </a:p>
                  </a:txBody>
                  <a:tcPr marL="2908" marR="2908" marT="2908"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D0E3EA"/>
                    </a:solidFill>
                  </a:tcPr>
                </a:tc>
                <a:tc>
                  <a:txBody>
                    <a:bodyPr/>
                    <a:lstStyle/>
                    <a:p>
                      <a:pPr algn="ctr" fontAlgn="ctr"/>
                      <a:r>
                        <a:rPr lang="en-US" sz="1000" b="0" i="0" u="none" strike="noStrike">
                          <a:solidFill>
                            <a:srgbClr val="000000"/>
                          </a:solidFill>
                          <a:effectLst/>
                          <a:latin typeface="Calibri" panose="020F0502020204030204" pitchFamily="34" charset="0"/>
                        </a:rPr>
                        <a:t>Time of sale of building</a:t>
                      </a:r>
                    </a:p>
                  </a:txBody>
                  <a:tcPr marL="2908" marR="2908" marT="2908"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D0E3EA"/>
                    </a:solidFill>
                  </a:tcPr>
                </a:tc>
                <a:tc>
                  <a:txBody>
                    <a:bodyPr/>
                    <a:lstStyle/>
                    <a:p>
                      <a:pPr algn="ctr" fontAlgn="ctr"/>
                      <a:r>
                        <a:rPr lang="en-US" sz="1000" b="0" i="0" u="none" strike="noStrike" dirty="0">
                          <a:solidFill>
                            <a:srgbClr val="000000"/>
                          </a:solidFill>
                          <a:effectLst/>
                          <a:latin typeface="Calibri" panose="020F0502020204030204" pitchFamily="34" charset="0"/>
                        </a:rPr>
                        <a:t>Energy efficiency requirements</a:t>
                      </a:r>
                    </a:p>
                  </a:txBody>
                  <a:tcPr marL="2908" marR="2908" marT="2908"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D0E3EA"/>
                    </a:solidFill>
                  </a:tcPr>
                </a:tc>
              </a:tr>
            </a:tbl>
          </a:graphicData>
        </a:graphic>
      </p:graphicFrame>
    </p:spTree>
    <p:extLst>
      <p:ext uri="{BB962C8B-B14F-4D97-AF65-F5344CB8AC3E}">
        <p14:creationId xmlns:p14="http://schemas.microsoft.com/office/powerpoint/2010/main" val="74961340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40383" y="50692"/>
            <a:ext cx="8229600" cy="1143000"/>
          </a:xfrm>
        </p:spPr>
        <p:txBody>
          <a:bodyPr/>
          <a:lstStyle/>
          <a:p>
            <a:r>
              <a:rPr lang="en-US" dirty="0" smtClean="0">
                <a:solidFill>
                  <a:schemeClr val="tx2"/>
                </a:solidFill>
              </a:rPr>
              <a:t>On-Bill Programs: Large Volume and Generally Low Default Rates</a:t>
            </a:r>
            <a:endParaRPr lang="en-US" dirty="0">
              <a:solidFill>
                <a:schemeClr val="tx2"/>
              </a:solidFill>
            </a:endParaRPr>
          </a:p>
        </p:txBody>
      </p:sp>
      <p:sp>
        <p:nvSpPr>
          <p:cNvPr id="4" name="Date Placeholder 3"/>
          <p:cNvSpPr>
            <a:spLocks noGrp="1"/>
          </p:cNvSpPr>
          <p:nvPr>
            <p:ph type="dt" sz="half" idx="10"/>
          </p:nvPr>
        </p:nvSpPr>
        <p:spPr/>
        <p:txBody>
          <a:bodyPr/>
          <a:lstStyle/>
          <a:p>
            <a:pPr>
              <a:defRPr/>
            </a:pPr>
            <a:fld id="{79846A4D-5619-4E89-ABCB-2ADE8426FF53}" type="datetime1">
              <a:rPr lang="en-US" smtClean="0">
                <a:solidFill>
                  <a:schemeClr val="tx2"/>
                </a:solidFill>
              </a:rPr>
              <a:t>7/18/2014</a:t>
            </a:fld>
            <a:endParaRPr lang="en-US">
              <a:solidFill>
                <a:schemeClr val="tx2"/>
              </a:solidFill>
            </a:endParaRPr>
          </a:p>
        </p:txBody>
      </p:sp>
      <p:sp>
        <p:nvSpPr>
          <p:cNvPr id="5" name="Slide Number Placeholder 4"/>
          <p:cNvSpPr>
            <a:spLocks noGrp="1"/>
          </p:cNvSpPr>
          <p:nvPr>
            <p:ph type="sldNum" sz="quarter" idx="11"/>
          </p:nvPr>
        </p:nvSpPr>
        <p:spPr/>
        <p:txBody>
          <a:bodyPr/>
          <a:lstStyle/>
          <a:p>
            <a:pPr>
              <a:defRPr/>
            </a:pPr>
            <a:fld id="{062878FC-00D9-4F9C-AA13-37DAFDD0C705}" type="slidenum">
              <a:rPr lang="en-US" smtClean="0">
                <a:solidFill>
                  <a:schemeClr val="tx2"/>
                </a:solidFill>
              </a:rPr>
              <a:pPr>
                <a:defRPr/>
              </a:pPr>
              <a:t>23</a:t>
            </a:fld>
            <a:endParaRPr lang="en-US" dirty="0">
              <a:solidFill>
                <a:schemeClr val="tx2"/>
              </a:solidFill>
            </a:endParaRPr>
          </a:p>
        </p:txBody>
      </p:sp>
      <p:graphicFrame>
        <p:nvGraphicFramePr>
          <p:cNvPr id="8" name="Table 7"/>
          <p:cNvGraphicFramePr>
            <a:graphicFrameLocks noGrp="1"/>
          </p:cNvGraphicFramePr>
          <p:nvPr>
            <p:extLst/>
          </p:nvPr>
        </p:nvGraphicFramePr>
        <p:xfrm>
          <a:off x="838203" y="1397000"/>
          <a:ext cx="7772394" cy="2113280"/>
        </p:xfrm>
        <a:graphic>
          <a:graphicData uri="http://schemas.openxmlformats.org/drawingml/2006/table">
            <a:tbl>
              <a:tblPr firstRow="1" bandRow="1">
                <a:tableStyleId>{5C22544A-7EE6-4342-B048-85BDC9FD1C3A}</a:tableStyleId>
              </a:tblPr>
              <a:tblGrid>
                <a:gridCol w="1219197"/>
                <a:gridCol w="1143000"/>
                <a:gridCol w="1600200"/>
                <a:gridCol w="478971"/>
                <a:gridCol w="1110342"/>
                <a:gridCol w="1687287"/>
                <a:gridCol w="533397"/>
              </a:tblGrid>
              <a:tr h="370840">
                <a:tc>
                  <a:txBody>
                    <a:bodyPr/>
                    <a:lstStyle/>
                    <a:p>
                      <a:r>
                        <a:rPr lang="en-US" sz="1400" dirty="0" smtClean="0"/>
                        <a:t>Sector</a:t>
                      </a:r>
                      <a:endParaRPr lang="en-US" sz="1400" dirty="0"/>
                    </a:p>
                  </a:txBody>
                  <a:tcPr/>
                </a:tc>
                <a:tc>
                  <a:txBody>
                    <a:bodyPr/>
                    <a:lstStyle/>
                    <a:p>
                      <a:r>
                        <a:rPr lang="en-US" sz="1400" dirty="0" smtClean="0"/>
                        <a:t>Number</a:t>
                      </a:r>
                      <a:r>
                        <a:rPr lang="en-US" sz="1400" baseline="0" dirty="0" smtClean="0"/>
                        <a:t> of participants</a:t>
                      </a:r>
                      <a:endParaRPr lang="en-US" sz="1400" dirty="0"/>
                    </a:p>
                  </a:txBody>
                  <a:tcPr/>
                </a:tc>
                <a:tc>
                  <a:txBody>
                    <a:bodyPr/>
                    <a:lstStyle/>
                    <a:p>
                      <a:r>
                        <a:rPr lang="en-US" sz="1400" dirty="0" smtClean="0"/>
                        <a:t>Lifetime loan</a:t>
                      </a:r>
                      <a:r>
                        <a:rPr lang="en-US" sz="1400" baseline="0" dirty="0" smtClean="0"/>
                        <a:t> volume (nominal)</a:t>
                      </a:r>
                      <a:endParaRPr lang="en-US" sz="1400" dirty="0"/>
                    </a:p>
                  </a:txBody>
                  <a:tcPr/>
                </a:tc>
                <a:tc>
                  <a:txBody>
                    <a:bodyPr/>
                    <a:lstStyle/>
                    <a:p>
                      <a:r>
                        <a:rPr lang="en-US" sz="1400" dirty="0" smtClean="0"/>
                        <a:t>n=</a:t>
                      </a:r>
                      <a:endParaRPr lang="en-US" sz="1400" dirty="0"/>
                    </a:p>
                  </a:txBody>
                  <a:tcPr/>
                </a:tc>
                <a:tc>
                  <a:txBody>
                    <a:bodyPr/>
                    <a:lstStyle/>
                    <a:p>
                      <a:r>
                        <a:rPr lang="en-US" sz="1400" dirty="0" smtClean="0"/>
                        <a:t>Average size of loan</a:t>
                      </a:r>
                      <a:endParaRPr lang="en-US" sz="1400" dirty="0"/>
                    </a:p>
                  </a:txBody>
                  <a:tcPr/>
                </a:tc>
                <a:tc>
                  <a:txBody>
                    <a:bodyPr/>
                    <a:lstStyle/>
                    <a:p>
                      <a:r>
                        <a:rPr lang="en-US" sz="1400" dirty="0" smtClean="0"/>
                        <a:t>Median value and range of default rates</a:t>
                      </a:r>
                      <a:endParaRPr lang="en-US" sz="1400" dirty="0"/>
                    </a:p>
                  </a:txBody>
                  <a:tcPr/>
                </a:tc>
                <a:tc>
                  <a:txBody>
                    <a:bodyPr/>
                    <a:lstStyle/>
                    <a:p>
                      <a:r>
                        <a:rPr lang="en-US" sz="1400" dirty="0" smtClean="0"/>
                        <a:t>n=</a:t>
                      </a:r>
                      <a:endParaRPr lang="en-US" sz="1400" dirty="0"/>
                    </a:p>
                  </a:txBody>
                  <a:tcPr/>
                </a:tc>
              </a:tr>
              <a:tr h="370840">
                <a:tc>
                  <a:txBody>
                    <a:bodyPr/>
                    <a:lstStyle/>
                    <a:p>
                      <a:r>
                        <a:rPr lang="en-US" dirty="0" smtClean="0"/>
                        <a:t>Residential</a:t>
                      </a:r>
                    </a:p>
                  </a:txBody>
                  <a:tcPr/>
                </a:tc>
                <a:tc>
                  <a:txBody>
                    <a:bodyPr/>
                    <a:lstStyle/>
                    <a:p>
                      <a:r>
                        <a:rPr lang="en-US" dirty="0" smtClean="0"/>
                        <a:t>182,324</a:t>
                      </a:r>
                      <a:endParaRPr lang="en-US" dirty="0"/>
                    </a:p>
                  </a:txBody>
                  <a:tcPr/>
                </a:tc>
                <a:tc>
                  <a:txBody>
                    <a:bodyPr/>
                    <a:lstStyle/>
                    <a:p>
                      <a:r>
                        <a:rPr lang="en-US" dirty="0" smtClean="0"/>
                        <a:t>$1.05B</a:t>
                      </a:r>
                      <a:endParaRPr lang="en-US" dirty="0"/>
                    </a:p>
                  </a:txBody>
                  <a:tcPr/>
                </a:tc>
                <a:tc>
                  <a:txBody>
                    <a:bodyPr/>
                    <a:lstStyle/>
                    <a:p>
                      <a:r>
                        <a:rPr lang="en-US" dirty="0" smtClean="0"/>
                        <a:t>20</a:t>
                      </a:r>
                      <a:endParaRPr lang="en-US" dirty="0"/>
                    </a:p>
                  </a:txBody>
                  <a:tcPr/>
                </a:tc>
                <a:tc>
                  <a:txBody>
                    <a:bodyPr/>
                    <a:lstStyle/>
                    <a:p>
                      <a:r>
                        <a:rPr lang="en-US" dirty="0" smtClean="0"/>
                        <a:t>$5,787</a:t>
                      </a:r>
                      <a:endParaRPr lang="en-US" dirty="0"/>
                    </a:p>
                  </a:txBody>
                  <a:tcPr/>
                </a:tc>
                <a:tc>
                  <a:txBody>
                    <a:bodyPr/>
                    <a:lstStyle/>
                    <a:p>
                      <a:r>
                        <a:rPr lang="en-US" dirty="0" smtClean="0"/>
                        <a:t>0.08% (0 to 3%)</a:t>
                      </a:r>
                      <a:endParaRPr lang="en-US" dirty="0"/>
                    </a:p>
                  </a:txBody>
                  <a:tcPr/>
                </a:tc>
                <a:tc>
                  <a:txBody>
                    <a:bodyPr/>
                    <a:lstStyle/>
                    <a:p>
                      <a:r>
                        <a:rPr lang="en-US" dirty="0" smtClean="0"/>
                        <a:t>15</a:t>
                      </a:r>
                      <a:endParaRPr lang="en-US" dirty="0"/>
                    </a:p>
                  </a:txBody>
                  <a:tcPr/>
                </a:tc>
              </a:tr>
              <a:tr h="370840">
                <a:tc>
                  <a:txBody>
                    <a:bodyPr/>
                    <a:lstStyle/>
                    <a:p>
                      <a:r>
                        <a:rPr lang="en-US" dirty="0" smtClean="0"/>
                        <a:t>Non-residential</a:t>
                      </a:r>
                    </a:p>
                  </a:txBody>
                  <a:tcPr/>
                </a:tc>
                <a:tc>
                  <a:txBody>
                    <a:bodyPr/>
                    <a:lstStyle/>
                    <a:p>
                      <a:r>
                        <a:rPr lang="en-US" dirty="0" smtClean="0"/>
                        <a:t>50,339 </a:t>
                      </a:r>
                      <a:endParaRPr lang="en-US" dirty="0"/>
                    </a:p>
                  </a:txBody>
                  <a:tcPr/>
                </a:tc>
                <a:tc>
                  <a:txBody>
                    <a:bodyPr/>
                    <a:lstStyle/>
                    <a:p>
                      <a:r>
                        <a:rPr lang="en-US" dirty="0" smtClean="0"/>
                        <a:t>$775M</a:t>
                      </a:r>
                      <a:endParaRPr lang="en-US" dirty="0"/>
                    </a:p>
                  </a:txBody>
                  <a:tcPr/>
                </a:tc>
                <a:tc>
                  <a:txBody>
                    <a:bodyPr/>
                    <a:lstStyle/>
                    <a:p>
                      <a:r>
                        <a:rPr lang="en-US" dirty="0" smtClean="0"/>
                        <a:t>7</a:t>
                      </a:r>
                      <a:endParaRPr lang="en-US" dirty="0"/>
                    </a:p>
                  </a:txBody>
                  <a:tcPr/>
                </a:tc>
                <a:tc>
                  <a:txBody>
                    <a:bodyPr/>
                    <a:lstStyle/>
                    <a:p>
                      <a:r>
                        <a:rPr lang="en-US" dirty="0" smtClean="0"/>
                        <a:t>$15,400</a:t>
                      </a:r>
                      <a:endParaRPr lang="en-US" dirty="0"/>
                    </a:p>
                  </a:txBody>
                  <a:tcPr/>
                </a:tc>
                <a:tc>
                  <a:txBody>
                    <a:bodyPr/>
                    <a:lstStyle/>
                    <a:p>
                      <a:r>
                        <a:rPr lang="en-US" dirty="0" smtClean="0"/>
                        <a:t>0.9% (0.6 to 2.9%)</a:t>
                      </a:r>
                      <a:endParaRPr lang="en-US" dirty="0"/>
                    </a:p>
                  </a:txBody>
                  <a:tcPr/>
                </a:tc>
                <a:tc>
                  <a:txBody>
                    <a:bodyPr/>
                    <a:lstStyle/>
                    <a:p>
                      <a:r>
                        <a:rPr lang="en-US" dirty="0" smtClean="0"/>
                        <a:t>7</a:t>
                      </a:r>
                      <a:endParaRPr lang="en-US" dirty="0"/>
                    </a:p>
                  </a:txBody>
                  <a:tcPr/>
                </a:tc>
              </a:tr>
              <a:tr h="370840">
                <a:tc>
                  <a:txBody>
                    <a:bodyPr/>
                    <a:lstStyle/>
                    <a:p>
                      <a:r>
                        <a:rPr lang="en-US" dirty="0" smtClean="0"/>
                        <a:t>Total</a:t>
                      </a:r>
                    </a:p>
                  </a:txBody>
                  <a:tcPr/>
                </a:tc>
                <a:tc>
                  <a:txBody>
                    <a:bodyPr/>
                    <a:lstStyle/>
                    <a:p>
                      <a:r>
                        <a:rPr lang="en-US" dirty="0" smtClean="0"/>
                        <a:t>232,663</a:t>
                      </a:r>
                      <a:endParaRPr lang="en-US" dirty="0"/>
                    </a:p>
                  </a:txBody>
                  <a:tcPr/>
                </a:tc>
                <a:tc>
                  <a:txBody>
                    <a:bodyPr/>
                    <a:lstStyle/>
                    <a:p>
                      <a:r>
                        <a:rPr lang="en-US" dirty="0" smtClean="0"/>
                        <a:t>$1.83B</a:t>
                      </a:r>
                      <a:endParaRPr lang="en-US" dirty="0"/>
                    </a:p>
                  </a:txBody>
                  <a:tcPr/>
                </a:tc>
                <a:tc>
                  <a:txBody>
                    <a:bodyPr/>
                    <a:lstStyle/>
                    <a:p>
                      <a:r>
                        <a:rPr lang="en-US" dirty="0" smtClean="0"/>
                        <a:t>27</a:t>
                      </a:r>
                      <a:endParaRPr lang="en-US" dirty="0"/>
                    </a:p>
                  </a:txBody>
                  <a:tcPr/>
                </a:tc>
                <a:tc>
                  <a:txBody>
                    <a:bodyPr/>
                    <a:lstStyle/>
                    <a:p>
                      <a:r>
                        <a:rPr lang="en-US" dirty="0" smtClean="0"/>
                        <a:t>$7,867</a:t>
                      </a:r>
                      <a:endParaRPr lang="en-US" dirty="0"/>
                    </a:p>
                  </a:txBody>
                  <a:tcPr/>
                </a:tc>
                <a:tc>
                  <a:txBody>
                    <a:bodyPr/>
                    <a:lstStyle/>
                    <a:p>
                      <a:endParaRPr lang="en-US" dirty="0"/>
                    </a:p>
                  </a:txBody>
                  <a:tcPr/>
                </a:tc>
                <a:tc>
                  <a:txBody>
                    <a:bodyPr/>
                    <a:lstStyle/>
                    <a:p>
                      <a:r>
                        <a:rPr lang="en-US" dirty="0" smtClean="0"/>
                        <a:t>22</a:t>
                      </a:r>
                      <a:endParaRPr lang="en-US" dirty="0"/>
                    </a:p>
                  </a:txBody>
                  <a:tcPr/>
                </a:tc>
              </a:tr>
            </a:tbl>
          </a:graphicData>
        </a:graphic>
      </p:graphicFrame>
      <p:sp>
        <p:nvSpPr>
          <p:cNvPr id="9" name="Rectangle 8"/>
          <p:cNvSpPr/>
          <p:nvPr/>
        </p:nvSpPr>
        <p:spPr>
          <a:xfrm>
            <a:off x="762000" y="3886200"/>
            <a:ext cx="8077200" cy="2031325"/>
          </a:xfrm>
          <a:prstGeom prst="rect">
            <a:avLst/>
          </a:prstGeom>
        </p:spPr>
        <p:txBody>
          <a:bodyPr wrap="square">
            <a:spAutoFit/>
          </a:bodyPr>
          <a:lstStyle/>
          <a:p>
            <a:r>
              <a:rPr lang="en-US" dirty="0">
                <a:solidFill>
                  <a:schemeClr val="tx2"/>
                </a:solidFill>
              </a:rPr>
              <a:t>As of January 2014, on-bill programs are operating or preparing to launch in the United States in at least 25 states, </a:t>
            </a:r>
            <a:r>
              <a:rPr lang="en-US" dirty="0" smtClean="0">
                <a:solidFill>
                  <a:schemeClr val="tx2"/>
                </a:solidFill>
              </a:rPr>
              <a:t>as </a:t>
            </a:r>
            <a:r>
              <a:rPr lang="en-US" dirty="0">
                <a:solidFill>
                  <a:schemeClr val="tx2"/>
                </a:solidFill>
              </a:rPr>
              <a:t>well as in Canada and the United Kingdom. </a:t>
            </a:r>
            <a:endParaRPr lang="en-US" dirty="0" smtClean="0">
              <a:solidFill>
                <a:schemeClr val="tx2"/>
              </a:solidFill>
            </a:endParaRPr>
          </a:p>
          <a:p>
            <a:endParaRPr lang="en-US" dirty="0">
              <a:solidFill>
                <a:schemeClr val="tx2"/>
              </a:solidFill>
            </a:endParaRPr>
          </a:p>
          <a:p>
            <a:r>
              <a:rPr lang="en-US" dirty="0" smtClean="0">
                <a:solidFill>
                  <a:schemeClr val="tx2"/>
                </a:solidFill>
              </a:rPr>
              <a:t>In </a:t>
            </a:r>
            <a:r>
              <a:rPr lang="en-US" dirty="0">
                <a:solidFill>
                  <a:schemeClr val="tx2"/>
                </a:solidFill>
              </a:rPr>
              <a:t>aggregate, the 30 programs reviewed </a:t>
            </a:r>
            <a:r>
              <a:rPr lang="en-US" dirty="0" smtClean="0">
                <a:solidFill>
                  <a:schemeClr val="tx2"/>
                </a:solidFill>
              </a:rPr>
              <a:t>by LBNL </a:t>
            </a:r>
            <a:r>
              <a:rPr lang="en-US" dirty="0">
                <a:solidFill>
                  <a:schemeClr val="tx2"/>
                </a:solidFill>
              </a:rPr>
              <a:t>have delivered </a:t>
            </a:r>
            <a:r>
              <a:rPr lang="en-US" dirty="0" smtClean="0">
                <a:solidFill>
                  <a:schemeClr val="tx2"/>
                </a:solidFill>
              </a:rPr>
              <a:t>over </a:t>
            </a:r>
            <a:r>
              <a:rPr lang="en-US" dirty="0">
                <a:solidFill>
                  <a:schemeClr val="tx2"/>
                </a:solidFill>
              </a:rPr>
              <a:t>$1.8 billion of financing to consumers for energy </a:t>
            </a:r>
            <a:r>
              <a:rPr lang="en-US" dirty="0" smtClean="0">
                <a:solidFill>
                  <a:schemeClr val="tx2"/>
                </a:solidFill>
              </a:rPr>
              <a:t>improvements over program lifetime.</a:t>
            </a:r>
            <a:endParaRPr lang="en-US" dirty="0">
              <a:solidFill>
                <a:schemeClr val="tx2"/>
              </a:solidFill>
            </a:endParaRPr>
          </a:p>
        </p:txBody>
      </p:sp>
    </p:spTree>
    <p:extLst>
      <p:ext uri="{BB962C8B-B14F-4D97-AF65-F5344CB8AC3E}">
        <p14:creationId xmlns:p14="http://schemas.microsoft.com/office/powerpoint/2010/main" val="1145612994"/>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40383" y="50692"/>
            <a:ext cx="8229600" cy="1143000"/>
          </a:xfrm>
        </p:spPr>
        <p:txBody>
          <a:bodyPr/>
          <a:lstStyle/>
          <a:p>
            <a:r>
              <a:rPr lang="en-US" sz="3200" dirty="0" smtClean="0">
                <a:solidFill>
                  <a:schemeClr val="tx2"/>
                </a:solidFill>
              </a:rPr>
              <a:t>On-Bill Programs: New Statutory and Funding Support for Rural Efficiency Financing</a:t>
            </a:r>
            <a:endParaRPr lang="en-US" sz="3200" dirty="0">
              <a:solidFill>
                <a:schemeClr val="tx2"/>
              </a:solidFill>
            </a:endParaRPr>
          </a:p>
        </p:txBody>
      </p:sp>
      <p:sp>
        <p:nvSpPr>
          <p:cNvPr id="4" name="Date Placeholder 3"/>
          <p:cNvSpPr>
            <a:spLocks noGrp="1"/>
          </p:cNvSpPr>
          <p:nvPr>
            <p:ph type="dt" sz="half" idx="10"/>
          </p:nvPr>
        </p:nvSpPr>
        <p:spPr/>
        <p:txBody>
          <a:bodyPr/>
          <a:lstStyle/>
          <a:p>
            <a:pPr>
              <a:defRPr/>
            </a:pPr>
            <a:fld id="{4A7CEE48-375A-42C0-B828-2DCF500EB5B9}" type="datetime1">
              <a:rPr lang="en-US" smtClean="0">
                <a:solidFill>
                  <a:schemeClr val="tx2"/>
                </a:solidFill>
              </a:rPr>
              <a:t>7/18/2014</a:t>
            </a:fld>
            <a:endParaRPr lang="en-US">
              <a:solidFill>
                <a:schemeClr val="tx2"/>
              </a:solidFill>
            </a:endParaRPr>
          </a:p>
        </p:txBody>
      </p:sp>
      <p:sp>
        <p:nvSpPr>
          <p:cNvPr id="5" name="Slide Number Placeholder 4"/>
          <p:cNvSpPr>
            <a:spLocks noGrp="1"/>
          </p:cNvSpPr>
          <p:nvPr>
            <p:ph type="sldNum" sz="quarter" idx="11"/>
          </p:nvPr>
        </p:nvSpPr>
        <p:spPr/>
        <p:txBody>
          <a:bodyPr/>
          <a:lstStyle/>
          <a:p>
            <a:pPr>
              <a:defRPr/>
            </a:pPr>
            <a:fld id="{062878FC-00D9-4F9C-AA13-37DAFDD0C705}" type="slidenum">
              <a:rPr lang="en-US" smtClean="0">
                <a:solidFill>
                  <a:schemeClr val="tx2"/>
                </a:solidFill>
              </a:rPr>
              <a:pPr>
                <a:defRPr/>
              </a:pPr>
              <a:t>24</a:t>
            </a:fld>
            <a:endParaRPr lang="en-US" dirty="0">
              <a:solidFill>
                <a:schemeClr val="tx2"/>
              </a:solidFill>
            </a:endParaRPr>
          </a:p>
        </p:txBody>
      </p:sp>
      <p:sp>
        <p:nvSpPr>
          <p:cNvPr id="9" name="Rectangle 8"/>
          <p:cNvSpPr/>
          <p:nvPr/>
        </p:nvSpPr>
        <p:spPr>
          <a:xfrm>
            <a:off x="516583" y="1219200"/>
            <a:ext cx="8077200" cy="4924425"/>
          </a:xfrm>
          <a:prstGeom prst="rect">
            <a:avLst/>
          </a:prstGeom>
        </p:spPr>
        <p:txBody>
          <a:bodyPr wrap="square">
            <a:spAutoFit/>
          </a:bodyPr>
          <a:lstStyle/>
          <a:p>
            <a:r>
              <a:rPr lang="en-US" dirty="0" smtClean="0">
                <a:solidFill>
                  <a:schemeClr val="tx2"/>
                </a:solidFill>
              </a:rPr>
              <a:t>Rural Energy Savings Plan (RESP)</a:t>
            </a:r>
          </a:p>
          <a:p>
            <a:pPr marL="285750" indent="-285750">
              <a:buFont typeface="Arial" panose="020B0604020202020204" pitchFamily="34" charset="0"/>
              <a:buChar char="•"/>
            </a:pPr>
            <a:r>
              <a:rPr lang="en-US" sz="1600" dirty="0" smtClean="0">
                <a:solidFill>
                  <a:schemeClr val="tx2"/>
                </a:solidFill>
              </a:rPr>
              <a:t>Passed into law as part of the February 2014 Farm Bill, RESP will provide up to $75M annually from FY14-FY18 in zero percent interest loans to rural electric co-ops and municipal utilities to operate on-bill financing programs.</a:t>
            </a:r>
          </a:p>
          <a:p>
            <a:endParaRPr lang="en-US" dirty="0" smtClean="0">
              <a:solidFill>
                <a:schemeClr val="tx2"/>
              </a:solidFill>
            </a:endParaRPr>
          </a:p>
          <a:p>
            <a:r>
              <a:rPr lang="en-US" dirty="0" smtClean="0">
                <a:solidFill>
                  <a:schemeClr val="tx2"/>
                </a:solidFill>
              </a:rPr>
              <a:t>Energy Efficiency and Conservation Loan Program (EECLP)</a:t>
            </a:r>
          </a:p>
          <a:p>
            <a:pPr marL="285750" indent="-285750">
              <a:buFont typeface="Arial" panose="020B0604020202020204" pitchFamily="34" charset="0"/>
              <a:buChar char="•"/>
            </a:pPr>
            <a:r>
              <a:rPr lang="en-US" sz="1600" dirty="0">
                <a:solidFill>
                  <a:schemeClr val="tx2"/>
                </a:solidFill>
              </a:rPr>
              <a:t>Provides up to $250 million in FY 2014 for Treasury rate federal loans to support energy efficiency programs operated by co-ops and public power authorities serving rural areas. In FY2014, the EECLP has loan authority of up to $250 million, but in subsequent years, the program is uncapped, and will have access to a larger USDA loan authority of more than $6 billion per year. The EECLP supports on-bill financing programs, but also a wider range of projects including demand-side management and renewable energy investments.</a:t>
            </a:r>
          </a:p>
          <a:p>
            <a:endParaRPr lang="en-US" dirty="0" smtClean="0">
              <a:solidFill>
                <a:schemeClr val="tx2"/>
              </a:solidFill>
            </a:endParaRPr>
          </a:p>
          <a:p>
            <a:r>
              <a:rPr lang="en-US" dirty="0" smtClean="0">
                <a:solidFill>
                  <a:schemeClr val="tx2"/>
                </a:solidFill>
              </a:rPr>
              <a:t>Rural Energy for America Program (REAP)</a:t>
            </a:r>
          </a:p>
          <a:p>
            <a:pPr marL="285750" indent="-285750">
              <a:buFont typeface="Arial" panose="020B0604020202020204" pitchFamily="34" charset="0"/>
              <a:buChar char="•"/>
            </a:pPr>
            <a:r>
              <a:rPr lang="en-US" sz="1600" dirty="0" smtClean="0">
                <a:solidFill>
                  <a:schemeClr val="tx2"/>
                </a:solidFill>
              </a:rPr>
              <a:t>Announced May 5, 2014, earmarks up </a:t>
            </a:r>
            <a:r>
              <a:rPr lang="en-US" sz="1600" dirty="0">
                <a:solidFill>
                  <a:schemeClr val="tx2"/>
                </a:solidFill>
              </a:rPr>
              <a:t>to $12.3 million in grants and $57.8 million in loan </a:t>
            </a:r>
            <a:r>
              <a:rPr lang="en-US" sz="1600" dirty="0" smtClean="0">
                <a:solidFill>
                  <a:schemeClr val="tx2"/>
                </a:solidFill>
              </a:rPr>
              <a:t>guarantees. </a:t>
            </a:r>
            <a:r>
              <a:rPr lang="en-US" sz="1600" dirty="0">
                <a:solidFill>
                  <a:schemeClr val="tx2"/>
                </a:solidFill>
              </a:rPr>
              <a:t>The REAP program targets farmers, ranchers and small business owners. It offers grants and loan guarantees covering up to 25 percent of project </a:t>
            </a:r>
            <a:r>
              <a:rPr lang="en-US" sz="1600" dirty="0" smtClean="0">
                <a:solidFill>
                  <a:schemeClr val="tx2"/>
                </a:solidFill>
              </a:rPr>
              <a:t>costs for a range of renewable energy and energy efficiency measures.</a:t>
            </a:r>
            <a:endParaRPr lang="en-US" sz="1600" dirty="0">
              <a:solidFill>
                <a:schemeClr val="tx2"/>
              </a:solidFill>
            </a:endParaRPr>
          </a:p>
        </p:txBody>
      </p:sp>
    </p:spTree>
    <p:extLst>
      <p:ext uri="{BB962C8B-B14F-4D97-AF65-F5344CB8AC3E}">
        <p14:creationId xmlns:p14="http://schemas.microsoft.com/office/powerpoint/2010/main" val="1379172616"/>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40383" y="50692"/>
            <a:ext cx="8229600" cy="1143000"/>
          </a:xfrm>
        </p:spPr>
        <p:txBody>
          <a:bodyPr/>
          <a:lstStyle/>
          <a:p>
            <a:r>
              <a:rPr lang="en-US" dirty="0" smtClean="0">
                <a:solidFill>
                  <a:schemeClr val="tx2"/>
                </a:solidFill>
              </a:rPr>
              <a:t>PACE Programs Spreading</a:t>
            </a:r>
            <a:endParaRPr lang="en-US" dirty="0">
              <a:solidFill>
                <a:schemeClr val="tx2"/>
              </a:solidFill>
            </a:endParaRPr>
          </a:p>
        </p:txBody>
      </p:sp>
      <p:sp>
        <p:nvSpPr>
          <p:cNvPr id="4" name="Date Placeholder 3"/>
          <p:cNvSpPr>
            <a:spLocks noGrp="1"/>
          </p:cNvSpPr>
          <p:nvPr>
            <p:ph type="dt" sz="half" idx="10"/>
          </p:nvPr>
        </p:nvSpPr>
        <p:spPr/>
        <p:txBody>
          <a:bodyPr/>
          <a:lstStyle/>
          <a:p>
            <a:pPr>
              <a:defRPr/>
            </a:pPr>
            <a:fld id="{48EE194C-C6B7-4D8B-83F1-21F403B21F0A}" type="datetime1">
              <a:rPr lang="en-US" smtClean="0">
                <a:solidFill>
                  <a:schemeClr val="tx2"/>
                </a:solidFill>
              </a:rPr>
              <a:t>7/18/2014</a:t>
            </a:fld>
            <a:endParaRPr lang="en-US">
              <a:solidFill>
                <a:schemeClr val="tx2"/>
              </a:solidFill>
            </a:endParaRPr>
          </a:p>
        </p:txBody>
      </p:sp>
      <p:sp>
        <p:nvSpPr>
          <p:cNvPr id="5" name="Slide Number Placeholder 4"/>
          <p:cNvSpPr>
            <a:spLocks noGrp="1"/>
          </p:cNvSpPr>
          <p:nvPr>
            <p:ph type="sldNum" sz="quarter" idx="11"/>
          </p:nvPr>
        </p:nvSpPr>
        <p:spPr/>
        <p:txBody>
          <a:bodyPr/>
          <a:lstStyle/>
          <a:p>
            <a:pPr>
              <a:defRPr/>
            </a:pPr>
            <a:fld id="{062878FC-00D9-4F9C-AA13-37DAFDD0C705}" type="slidenum">
              <a:rPr lang="en-US" smtClean="0">
                <a:solidFill>
                  <a:schemeClr val="tx2"/>
                </a:solidFill>
              </a:rPr>
              <a:pPr>
                <a:defRPr/>
              </a:pPr>
              <a:t>25</a:t>
            </a:fld>
            <a:endParaRPr lang="en-US" dirty="0">
              <a:solidFill>
                <a:schemeClr val="tx2"/>
              </a:solidFill>
            </a:endParaRPr>
          </a:p>
        </p:txBody>
      </p:sp>
      <p:pic>
        <p:nvPicPr>
          <p:cNvPr id="10" name="Picture 9"/>
          <p:cNvPicPr>
            <a:picLocks noChangeAspect="1"/>
          </p:cNvPicPr>
          <p:nvPr/>
        </p:nvPicPr>
        <p:blipFill>
          <a:blip r:embed="rId3" cstate="print"/>
          <a:stretch>
            <a:fillRect/>
          </a:stretch>
        </p:blipFill>
        <p:spPr>
          <a:xfrm>
            <a:off x="2743200" y="1676400"/>
            <a:ext cx="6343650" cy="3457675"/>
          </a:xfrm>
          <a:prstGeom prst="rect">
            <a:avLst/>
          </a:prstGeom>
        </p:spPr>
      </p:pic>
      <p:sp>
        <p:nvSpPr>
          <p:cNvPr id="11" name="TextBox 10"/>
          <p:cNvSpPr txBox="1"/>
          <p:nvPr/>
        </p:nvSpPr>
        <p:spPr>
          <a:xfrm>
            <a:off x="6450106" y="5648159"/>
            <a:ext cx="2895600" cy="369332"/>
          </a:xfrm>
          <a:prstGeom prst="rect">
            <a:avLst/>
          </a:prstGeom>
          <a:noFill/>
        </p:spPr>
        <p:txBody>
          <a:bodyPr wrap="square" rtlCol="0">
            <a:spAutoFit/>
          </a:bodyPr>
          <a:lstStyle/>
          <a:p>
            <a:r>
              <a:rPr lang="en-US" dirty="0" smtClean="0">
                <a:solidFill>
                  <a:schemeClr val="tx2"/>
                </a:solidFill>
              </a:rPr>
              <a:t>Source: PaceNow.org</a:t>
            </a:r>
            <a:endParaRPr lang="en-US" dirty="0">
              <a:solidFill>
                <a:schemeClr val="tx2"/>
              </a:solidFill>
            </a:endParaRPr>
          </a:p>
        </p:txBody>
      </p:sp>
      <p:sp>
        <p:nvSpPr>
          <p:cNvPr id="12" name="Rectangle 11"/>
          <p:cNvSpPr/>
          <p:nvPr/>
        </p:nvSpPr>
        <p:spPr>
          <a:xfrm>
            <a:off x="304801" y="1312356"/>
            <a:ext cx="2548770" cy="4185761"/>
          </a:xfrm>
          <a:prstGeom prst="rect">
            <a:avLst/>
          </a:prstGeom>
          <a:solidFill>
            <a:schemeClr val="bg1">
              <a:lumMod val="85000"/>
            </a:schemeClr>
          </a:solidFill>
          <a:ln>
            <a:noFill/>
          </a:ln>
        </p:spPr>
        <p:style>
          <a:lnRef idx="2">
            <a:schemeClr val="accent6"/>
          </a:lnRef>
          <a:fillRef idx="1">
            <a:schemeClr val="lt1"/>
          </a:fillRef>
          <a:effectRef idx="0">
            <a:schemeClr val="accent6"/>
          </a:effectRef>
          <a:fontRef idx="minor">
            <a:schemeClr val="dk1"/>
          </a:fontRef>
        </p:style>
        <p:txBody>
          <a:bodyPr wrap="square">
            <a:spAutoFit/>
          </a:bodyPr>
          <a:lstStyle/>
          <a:p>
            <a:pPr algn="ctr"/>
            <a:r>
              <a:rPr lang="en-US" sz="1400" b="1" dirty="0">
                <a:solidFill>
                  <a:schemeClr val="tx2"/>
                </a:solidFill>
                <a:latin typeface="+mj-lt"/>
              </a:rPr>
              <a:t>National PACE Landscape </a:t>
            </a:r>
            <a:r>
              <a:rPr lang="en-US" sz="1400" b="1" dirty="0" smtClean="0">
                <a:solidFill>
                  <a:schemeClr val="tx2"/>
                </a:solidFill>
                <a:latin typeface="+mj-lt"/>
              </a:rPr>
              <a:t>Today (</a:t>
            </a:r>
            <a:r>
              <a:rPr lang="en-US" sz="1400" b="1" dirty="0" err="1" smtClean="0">
                <a:solidFill>
                  <a:schemeClr val="tx2"/>
                </a:solidFill>
                <a:latin typeface="+mj-lt"/>
              </a:rPr>
              <a:t>PaceNow</a:t>
            </a:r>
            <a:r>
              <a:rPr lang="en-US" sz="1400" b="1" dirty="0" smtClean="0">
                <a:solidFill>
                  <a:schemeClr val="tx2"/>
                </a:solidFill>
                <a:latin typeface="+mj-lt"/>
              </a:rPr>
              <a:t>)</a:t>
            </a:r>
            <a:endParaRPr lang="en-US" sz="1400" dirty="0">
              <a:solidFill>
                <a:schemeClr val="tx2"/>
              </a:solidFill>
              <a:latin typeface="+mj-lt"/>
            </a:endParaRPr>
          </a:p>
          <a:p>
            <a:pPr marL="169863" indent="-169863" algn="just"/>
            <a:r>
              <a:rPr lang="en-US" sz="1400" dirty="0">
                <a:solidFill>
                  <a:schemeClr val="tx2"/>
                </a:solidFill>
                <a:latin typeface="+mj-lt"/>
              </a:rPr>
              <a:t> </a:t>
            </a:r>
          </a:p>
          <a:p>
            <a:pPr marL="169863" indent="-169863">
              <a:buFont typeface="Arial" panose="020B0604020202020204" pitchFamily="34" charset="0"/>
              <a:buChar char="•"/>
            </a:pPr>
            <a:r>
              <a:rPr lang="en-US" sz="1400" dirty="0">
                <a:solidFill>
                  <a:schemeClr val="tx2"/>
                </a:solidFill>
                <a:latin typeface="+mj-lt"/>
              </a:rPr>
              <a:t>31 states and D.C. have enabled commercial PACE</a:t>
            </a:r>
          </a:p>
          <a:p>
            <a:pPr marL="169863" indent="-169863">
              <a:buFont typeface="Arial" panose="020B0604020202020204" pitchFamily="34" charset="0"/>
              <a:buChar char="•"/>
            </a:pPr>
            <a:r>
              <a:rPr lang="en-US" sz="1400" dirty="0">
                <a:solidFill>
                  <a:schemeClr val="tx2"/>
                </a:solidFill>
                <a:latin typeface="+mj-lt"/>
              </a:rPr>
              <a:t>25 active commercial PACE programs/platforms are ready to fund projects</a:t>
            </a:r>
          </a:p>
          <a:p>
            <a:pPr marL="169863" indent="-169863">
              <a:buFont typeface="Arial" panose="020B0604020202020204" pitchFamily="34" charset="0"/>
              <a:buChar char="•"/>
            </a:pPr>
            <a:r>
              <a:rPr lang="en-US" sz="1400" dirty="0">
                <a:solidFill>
                  <a:schemeClr val="tx2"/>
                </a:solidFill>
                <a:latin typeface="+mj-lt"/>
              </a:rPr>
              <a:t>7 active residential PACE programs </a:t>
            </a:r>
          </a:p>
          <a:p>
            <a:pPr marL="169863" indent="-169863">
              <a:buFont typeface="Arial" panose="020B0604020202020204" pitchFamily="34" charset="0"/>
              <a:buChar char="•"/>
            </a:pPr>
            <a:r>
              <a:rPr lang="en-US" sz="1400" dirty="0">
                <a:solidFill>
                  <a:schemeClr val="tx2"/>
                </a:solidFill>
                <a:latin typeface="+mj-lt"/>
              </a:rPr>
              <a:t>PACE is available in over 500 municipalities nationwide</a:t>
            </a:r>
          </a:p>
          <a:p>
            <a:pPr marL="169863" indent="-169863">
              <a:buFont typeface="Arial" panose="020B0604020202020204" pitchFamily="34" charset="0"/>
              <a:buChar char="•"/>
            </a:pPr>
            <a:r>
              <a:rPr lang="en-US" sz="1400" dirty="0">
                <a:solidFill>
                  <a:schemeClr val="tx2"/>
                </a:solidFill>
                <a:latin typeface="+mj-lt"/>
              </a:rPr>
              <a:t>Over $75 million is PACE financing extended to more than 250 commercial property owners</a:t>
            </a:r>
          </a:p>
          <a:p>
            <a:pPr marL="169863" indent="-169863">
              <a:buFont typeface="Arial" panose="020B0604020202020204" pitchFamily="34" charset="0"/>
              <a:buChar char="•"/>
            </a:pPr>
            <a:r>
              <a:rPr lang="en-US" sz="1400" dirty="0">
                <a:solidFill>
                  <a:schemeClr val="tx2"/>
                </a:solidFill>
                <a:latin typeface="+mj-lt"/>
              </a:rPr>
              <a:t>More than $250 million in applications from commercial property owners </a:t>
            </a:r>
            <a:endParaRPr lang="en-US" sz="1400" b="0" i="0" dirty="0">
              <a:solidFill>
                <a:schemeClr val="tx2"/>
              </a:solidFill>
              <a:effectLst/>
              <a:latin typeface="+mj-lt"/>
            </a:endParaRPr>
          </a:p>
        </p:txBody>
      </p:sp>
    </p:spTree>
    <p:extLst>
      <p:ext uri="{BB962C8B-B14F-4D97-AF65-F5344CB8AC3E}">
        <p14:creationId xmlns:p14="http://schemas.microsoft.com/office/powerpoint/2010/main" val="2627157863"/>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40383" y="50692"/>
            <a:ext cx="8229600" cy="1143000"/>
          </a:xfrm>
        </p:spPr>
        <p:txBody>
          <a:bodyPr/>
          <a:lstStyle/>
          <a:p>
            <a:r>
              <a:rPr lang="en-US" sz="3600" dirty="0" smtClean="0">
                <a:solidFill>
                  <a:schemeClr val="tx2"/>
                </a:solidFill>
              </a:rPr>
              <a:t>Revolving Loan Funds and Loan Loss Reserves Prevalent in Most States</a:t>
            </a:r>
            <a:endParaRPr lang="en-US" sz="3600" dirty="0">
              <a:solidFill>
                <a:schemeClr val="tx2"/>
              </a:solidFill>
            </a:endParaRPr>
          </a:p>
        </p:txBody>
      </p:sp>
      <p:sp>
        <p:nvSpPr>
          <p:cNvPr id="4" name="Date Placeholder 3"/>
          <p:cNvSpPr>
            <a:spLocks noGrp="1"/>
          </p:cNvSpPr>
          <p:nvPr>
            <p:ph type="dt" sz="half" idx="10"/>
          </p:nvPr>
        </p:nvSpPr>
        <p:spPr/>
        <p:txBody>
          <a:bodyPr/>
          <a:lstStyle/>
          <a:p>
            <a:pPr>
              <a:defRPr/>
            </a:pPr>
            <a:fld id="{09DF3FEF-9B6D-40E3-911C-ADD9B613A3F4}" type="datetime1">
              <a:rPr lang="en-US" smtClean="0">
                <a:solidFill>
                  <a:schemeClr val="tx2"/>
                </a:solidFill>
              </a:rPr>
              <a:t>7/18/2014</a:t>
            </a:fld>
            <a:endParaRPr lang="en-US">
              <a:solidFill>
                <a:schemeClr val="tx2"/>
              </a:solidFill>
            </a:endParaRPr>
          </a:p>
        </p:txBody>
      </p:sp>
      <p:sp>
        <p:nvSpPr>
          <p:cNvPr id="5" name="Slide Number Placeholder 4"/>
          <p:cNvSpPr>
            <a:spLocks noGrp="1"/>
          </p:cNvSpPr>
          <p:nvPr>
            <p:ph type="sldNum" sz="quarter" idx="11"/>
          </p:nvPr>
        </p:nvSpPr>
        <p:spPr/>
        <p:txBody>
          <a:bodyPr/>
          <a:lstStyle/>
          <a:p>
            <a:pPr>
              <a:defRPr/>
            </a:pPr>
            <a:fld id="{062878FC-00D9-4F9C-AA13-37DAFDD0C705}" type="slidenum">
              <a:rPr lang="en-US" smtClean="0">
                <a:solidFill>
                  <a:schemeClr val="tx2"/>
                </a:solidFill>
              </a:rPr>
              <a:pPr>
                <a:defRPr/>
              </a:pPr>
              <a:t>26</a:t>
            </a:fld>
            <a:endParaRPr lang="en-US" dirty="0">
              <a:solidFill>
                <a:schemeClr val="tx2"/>
              </a:solidFill>
            </a:endParaRPr>
          </a:p>
        </p:txBody>
      </p:sp>
      <p:sp>
        <p:nvSpPr>
          <p:cNvPr id="11" name="TextBox 10"/>
          <p:cNvSpPr txBox="1"/>
          <p:nvPr/>
        </p:nvSpPr>
        <p:spPr>
          <a:xfrm>
            <a:off x="5257800" y="5666466"/>
            <a:ext cx="4468906" cy="369332"/>
          </a:xfrm>
          <a:prstGeom prst="rect">
            <a:avLst/>
          </a:prstGeom>
          <a:noFill/>
        </p:spPr>
        <p:txBody>
          <a:bodyPr wrap="square" rtlCol="0">
            <a:spAutoFit/>
          </a:bodyPr>
          <a:lstStyle/>
          <a:p>
            <a:r>
              <a:rPr lang="en-US" dirty="0" smtClean="0">
                <a:solidFill>
                  <a:schemeClr val="tx2"/>
                </a:solidFill>
              </a:rPr>
              <a:t>Source: NASEO SELF database</a:t>
            </a:r>
            <a:endParaRPr lang="en-US" dirty="0">
              <a:solidFill>
                <a:schemeClr val="tx2"/>
              </a:solidFill>
            </a:endParaRPr>
          </a:p>
        </p:txBody>
      </p:sp>
      <p:sp>
        <p:nvSpPr>
          <p:cNvPr id="12" name="Rectangle 11"/>
          <p:cNvSpPr/>
          <p:nvPr/>
        </p:nvSpPr>
        <p:spPr>
          <a:xfrm>
            <a:off x="304801" y="1312356"/>
            <a:ext cx="2548770" cy="3323987"/>
          </a:xfrm>
          <a:prstGeom prst="rect">
            <a:avLst/>
          </a:prstGeom>
          <a:solidFill>
            <a:schemeClr val="bg1">
              <a:lumMod val="85000"/>
            </a:schemeClr>
          </a:solidFill>
          <a:ln>
            <a:noFill/>
          </a:ln>
        </p:spPr>
        <p:style>
          <a:lnRef idx="2">
            <a:schemeClr val="accent6"/>
          </a:lnRef>
          <a:fillRef idx="1">
            <a:schemeClr val="lt1"/>
          </a:fillRef>
          <a:effectRef idx="0">
            <a:schemeClr val="accent6"/>
          </a:effectRef>
          <a:fontRef idx="minor">
            <a:schemeClr val="dk1"/>
          </a:fontRef>
        </p:style>
        <p:txBody>
          <a:bodyPr wrap="square">
            <a:spAutoFit/>
          </a:bodyPr>
          <a:lstStyle/>
          <a:p>
            <a:pPr algn="ctr"/>
            <a:r>
              <a:rPr lang="en-US" sz="1400" b="1" dirty="0" smtClean="0">
                <a:solidFill>
                  <a:schemeClr val="tx2"/>
                </a:solidFill>
                <a:latin typeface="+mj-lt"/>
              </a:rPr>
              <a:t>NASEO SELF database</a:t>
            </a:r>
            <a:endParaRPr lang="en-US" sz="1400" dirty="0">
              <a:solidFill>
                <a:schemeClr val="tx2"/>
              </a:solidFill>
              <a:latin typeface="+mj-lt"/>
            </a:endParaRPr>
          </a:p>
          <a:p>
            <a:pPr algn="just"/>
            <a:r>
              <a:rPr lang="en-US" sz="1400" dirty="0">
                <a:solidFill>
                  <a:schemeClr val="tx2"/>
                </a:solidFill>
                <a:latin typeface="+mj-lt"/>
              </a:rPr>
              <a:t> </a:t>
            </a:r>
          </a:p>
          <a:p>
            <a:r>
              <a:rPr lang="en-US" sz="1400" dirty="0">
                <a:solidFill>
                  <a:schemeClr val="tx2"/>
                </a:solidFill>
                <a:latin typeface="+mj-lt"/>
              </a:rPr>
              <a:t>NASEO has tracked a total of 79 programs in 44 states, representing a total of over $2 billion in available state financing for energy efficiency and renewable energy projects in a variety of sectors. </a:t>
            </a:r>
            <a:endParaRPr lang="en-US" sz="1400" dirty="0" smtClean="0">
              <a:solidFill>
                <a:schemeClr val="tx2"/>
              </a:solidFill>
              <a:latin typeface="+mj-lt"/>
            </a:endParaRPr>
          </a:p>
          <a:p>
            <a:endParaRPr lang="en-US" sz="1400" b="0" i="0" dirty="0">
              <a:solidFill>
                <a:schemeClr val="tx2"/>
              </a:solidFill>
              <a:effectLst/>
              <a:latin typeface="+mj-lt"/>
            </a:endParaRPr>
          </a:p>
          <a:p>
            <a:r>
              <a:rPr lang="en-US" sz="1400" dirty="0">
                <a:solidFill>
                  <a:schemeClr val="tx2"/>
                </a:solidFill>
                <a:latin typeface="+mj-lt"/>
              </a:rPr>
              <a:t>LBNL’s forthcoming paper on ARRA-funded RLFs and </a:t>
            </a:r>
            <a:r>
              <a:rPr lang="en-US" sz="1400" dirty="0" smtClean="0">
                <a:solidFill>
                  <a:schemeClr val="tx2"/>
                </a:solidFill>
                <a:latin typeface="+mj-lt"/>
              </a:rPr>
              <a:t>LLRs, a collaboration with NASEO, </a:t>
            </a:r>
            <a:r>
              <a:rPr lang="en-US" sz="1400" dirty="0">
                <a:solidFill>
                  <a:schemeClr val="tx2"/>
                </a:solidFill>
                <a:latin typeface="+mj-lt"/>
              </a:rPr>
              <a:t>will add to </a:t>
            </a:r>
            <a:r>
              <a:rPr lang="en-US" sz="1400" dirty="0" smtClean="0">
                <a:solidFill>
                  <a:schemeClr val="tx2"/>
                </a:solidFill>
                <a:latin typeface="+mj-lt"/>
              </a:rPr>
              <a:t>understanding of RLF and LLR programs.</a:t>
            </a:r>
            <a:endParaRPr lang="en-US" sz="1400" dirty="0">
              <a:solidFill>
                <a:schemeClr val="tx2"/>
              </a:solidFill>
              <a:latin typeface="+mj-lt"/>
            </a:endParaRPr>
          </a:p>
        </p:txBody>
      </p:sp>
      <p:pic>
        <p:nvPicPr>
          <p:cNvPr id="3" name="Picture 2"/>
          <p:cNvPicPr>
            <a:picLocks noChangeAspect="1"/>
          </p:cNvPicPr>
          <p:nvPr/>
        </p:nvPicPr>
        <p:blipFill>
          <a:blip r:embed="rId3" cstate="print"/>
          <a:stretch>
            <a:fillRect/>
          </a:stretch>
        </p:blipFill>
        <p:spPr>
          <a:xfrm>
            <a:off x="3429000" y="1276497"/>
            <a:ext cx="5478903" cy="4105275"/>
          </a:xfrm>
          <a:prstGeom prst="rect">
            <a:avLst/>
          </a:prstGeom>
        </p:spPr>
      </p:pic>
    </p:spTree>
    <p:extLst>
      <p:ext uri="{BB962C8B-B14F-4D97-AF65-F5344CB8AC3E}">
        <p14:creationId xmlns:p14="http://schemas.microsoft.com/office/powerpoint/2010/main" val="1424054162"/>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40383" y="50692"/>
            <a:ext cx="8229600" cy="1143000"/>
          </a:xfrm>
        </p:spPr>
        <p:txBody>
          <a:bodyPr/>
          <a:lstStyle/>
          <a:p>
            <a:r>
              <a:rPr lang="en-US" sz="3600" dirty="0" smtClean="0">
                <a:solidFill>
                  <a:schemeClr val="tx2"/>
                </a:solidFill>
              </a:rPr>
              <a:t>Green Banks and Secondary Market Deals Emerging as Important Tools</a:t>
            </a:r>
            <a:endParaRPr lang="en-US" sz="3600" dirty="0">
              <a:solidFill>
                <a:schemeClr val="tx2"/>
              </a:solidFill>
            </a:endParaRPr>
          </a:p>
        </p:txBody>
      </p:sp>
      <p:sp>
        <p:nvSpPr>
          <p:cNvPr id="4" name="Date Placeholder 3"/>
          <p:cNvSpPr>
            <a:spLocks noGrp="1"/>
          </p:cNvSpPr>
          <p:nvPr>
            <p:ph type="dt" sz="half" idx="10"/>
          </p:nvPr>
        </p:nvSpPr>
        <p:spPr/>
        <p:txBody>
          <a:bodyPr/>
          <a:lstStyle/>
          <a:p>
            <a:pPr>
              <a:defRPr/>
            </a:pPr>
            <a:fld id="{D7AD48D2-2C23-425F-A0EF-357C1088F727}" type="datetime1">
              <a:rPr lang="en-US" smtClean="0">
                <a:solidFill>
                  <a:schemeClr val="tx2"/>
                </a:solidFill>
              </a:rPr>
              <a:t>7/18/2014</a:t>
            </a:fld>
            <a:endParaRPr lang="en-US">
              <a:solidFill>
                <a:schemeClr val="tx2"/>
              </a:solidFill>
            </a:endParaRPr>
          </a:p>
        </p:txBody>
      </p:sp>
      <p:sp>
        <p:nvSpPr>
          <p:cNvPr id="5" name="Slide Number Placeholder 4"/>
          <p:cNvSpPr>
            <a:spLocks noGrp="1"/>
          </p:cNvSpPr>
          <p:nvPr>
            <p:ph type="sldNum" sz="quarter" idx="11"/>
          </p:nvPr>
        </p:nvSpPr>
        <p:spPr/>
        <p:txBody>
          <a:bodyPr/>
          <a:lstStyle/>
          <a:p>
            <a:pPr>
              <a:defRPr/>
            </a:pPr>
            <a:fld id="{062878FC-00D9-4F9C-AA13-37DAFDD0C705}" type="slidenum">
              <a:rPr lang="en-US" smtClean="0">
                <a:solidFill>
                  <a:schemeClr val="tx2"/>
                </a:solidFill>
              </a:rPr>
              <a:pPr>
                <a:defRPr/>
              </a:pPr>
              <a:t>27</a:t>
            </a:fld>
            <a:endParaRPr lang="en-US" dirty="0">
              <a:solidFill>
                <a:schemeClr val="tx2"/>
              </a:solidFill>
            </a:endParaRPr>
          </a:p>
        </p:txBody>
      </p:sp>
      <p:pic>
        <p:nvPicPr>
          <p:cNvPr id="1028" name="Picture 4" descr="Picture"/>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124200" y="2057400"/>
            <a:ext cx="5406669" cy="3111100"/>
          </a:xfrm>
          <a:prstGeom prst="rect">
            <a:avLst/>
          </a:prstGeom>
          <a:noFill/>
          <a:extLst>
            <a:ext uri="{909E8E84-426E-40DD-AFC4-6F175D3DCCD1}">
              <a14:hiddenFill xmlns:a14="http://schemas.microsoft.com/office/drawing/2010/main">
                <a:solidFill>
                  <a:srgbClr val="FFFFFF"/>
                </a:solidFill>
              </a14:hiddenFill>
            </a:ext>
          </a:extLst>
        </p:spPr>
      </p:pic>
      <p:sp>
        <p:nvSpPr>
          <p:cNvPr id="10" name="TextBox 9"/>
          <p:cNvSpPr txBox="1"/>
          <p:nvPr/>
        </p:nvSpPr>
        <p:spPr>
          <a:xfrm>
            <a:off x="4876800" y="5648159"/>
            <a:ext cx="4468906" cy="369332"/>
          </a:xfrm>
          <a:prstGeom prst="rect">
            <a:avLst/>
          </a:prstGeom>
          <a:noFill/>
        </p:spPr>
        <p:txBody>
          <a:bodyPr wrap="square" rtlCol="0">
            <a:spAutoFit/>
          </a:bodyPr>
          <a:lstStyle/>
          <a:p>
            <a:r>
              <a:rPr lang="en-US" dirty="0" smtClean="0">
                <a:solidFill>
                  <a:schemeClr val="tx2"/>
                </a:solidFill>
              </a:rPr>
              <a:t>Source: Coalition for Green Capital</a:t>
            </a:r>
            <a:endParaRPr lang="en-US" dirty="0">
              <a:solidFill>
                <a:schemeClr val="tx2"/>
              </a:solidFill>
            </a:endParaRPr>
          </a:p>
        </p:txBody>
      </p:sp>
      <p:sp>
        <p:nvSpPr>
          <p:cNvPr id="6" name="TextBox 5"/>
          <p:cNvSpPr txBox="1"/>
          <p:nvPr/>
        </p:nvSpPr>
        <p:spPr>
          <a:xfrm>
            <a:off x="3200400" y="1676400"/>
            <a:ext cx="5334000" cy="369332"/>
          </a:xfrm>
          <a:prstGeom prst="rect">
            <a:avLst/>
          </a:prstGeom>
          <a:noFill/>
        </p:spPr>
        <p:txBody>
          <a:bodyPr wrap="square" rtlCol="0">
            <a:spAutoFit/>
          </a:bodyPr>
          <a:lstStyle/>
          <a:p>
            <a:pPr algn="ctr"/>
            <a:r>
              <a:rPr lang="en-US" dirty="0" smtClean="0">
                <a:solidFill>
                  <a:schemeClr val="tx2"/>
                </a:solidFill>
              </a:rPr>
              <a:t>Green Banks</a:t>
            </a:r>
            <a:endParaRPr lang="en-US" dirty="0">
              <a:solidFill>
                <a:schemeClr val="tx2"/>
              </a:solidFill>
            </a:endParaRPr>
          </a:p>
        </p:txBody>
      </p:sp>
      <p:sp>
        <p:nvSpPr>
          <p:cNvPr id="14" name="Rectangle 13"/>
          <p:cNvSpPr/>
          <p:nvPr/>
        </p:nvSpPr>
        <p:spPr>
          <a:xfrm>
            <a:off x="304800" y="2023320"/>
            <a:ext cx="2548770" cy="3970318"/>
          </a:xfrm>
          <a:prstGeom prst="rect">
            <a:avLst/>
          </a:prstGeom>
          <a:solidFill>
            <a:schemeClr val="bg1">
              <a:lumMod val="85000"/>
            </a:schemeClr>
          </a:solidFill>
          <a:ln>
            <a:noFill/>
          </a:ln>
        </p:spPr>
        <p:style>
          <a:lnRef idx="2">
            <a:schemeClr val="accent6"/>
          </a:lnRef>
          <a:fillRef idx="1">
            <a:schemeClr val="lt1"/>
          </a:fillRef>
          <a:effectRef idx="0">
            <a:schemeClr val="accent6"/>
          </a:effectRef>
          <a:fontRef idx="minor">
            <a:schemeClr val="dk1"/>
          </a:fontRef>
        </p:style>
        <p:txBody>
          <a:bodyPr wrap="square">
            <a:spAutoFit/>
          </a:bodyPr>
          <a:lstStyle/>
          <a:p>
            <a:pPr algn="ctr"/>
            <a:r>
              <a:rPr lang="en-US" sz="1400" b="1" dirty="0" smtClean="0">
                <a:solidFill>
                  <a:schemeClr val="tx2"/>
                </a:solidFill>
                <a:latin typeface="+mj-lt"/>
              </a:rPr>
              <a:t>Secondary Market Transactions, Early Examples:</a:t>
            </a:r>
          </a:p>
          <a:p>
            <a:pPr algn="ctr"/>
            <a:endParaRPr lang="en-US" sz="1400" b="1" dirty="0">
              <a:solidFill>
                <a:schemeClr val="tx2"/>
              </a:solidFill>
              <a:latin typeface="+mj-lt"/>
            </a:endParaRPr>
          </a:p>
          <a:p>
            <a:pPr marL="285750" indent="-285750">
              <a:buFont typeface="Arial" panose="020B0604020202020204" pitchFamily="34" charset="0"/>
              <a:buChar char="•"/>
            </a:pPr>
            <a:r>
              <a:rPr lang="en-US" sz="1400" dirty="0" smtClean="0">
                <a:solidFill>
                  <a:schemeClr val="tx2"/>
                </a:solidFill>
                <a:latin typeface="+mj-lt"/>
              </a:rPr>
              <a:t>Craft3 (Oregon)</a:t>
            </a:r>
          </a:p>
          <a:p>
            <a:pPr marL="285750" indent="-285750">
              <a:buFont typeface="Arial" panose="020B0604020202020204" pitchFamily="34" charset="0"/>
              <a:buChar char="•"/>
            </a:pPr>
            <a:r>
              <a:rPr lang="en-US" sz="1400" dirty="0" smtClean="0">
                <a:solidFill>
                  <a:schemeClr val="tx2"/>
                </a:solidFill>
                <a:latin typeface="+mj-lt"/>
              </a:rPr>
              <a:t>WHEEL (multiple states)</a:t>
            </a:r>
          </a:p>
          <a:p>
            <a:pPr marL="285750" indent="-285750">
              <a:buFont typeface="Arial" panose="020B0604020202020204" pitchFamily="34" charset="0"/>
              <a:buChar char="•"/>
            </a:pPr>
            <a:r>
              <a:rPr lang="en-US" sz="1400" dirty="0" smtClean="0">
                <a:solidFill>
                  <a:schemeClr val="tx2"/>
                </a:solidFill>
                <a:latin typeface="+mj-lt"/>
              </a:rPr>
              <a:t>NYSERDA (New York)</a:t>
            </a:r>
          </a:p>
          <a:p>
            <a:pPr marL="285750" indent="-285750">
              <a:buFont typeface="Arial" panose="020B0604020202020204" pitchFamily="34" charset="0"/>
              <a:buChar char="•"/>
            </a:pPr>
            <a:r>
              <a:rPr lang="en-US" sz="1400" dirty="0" smtClean="0">
                <a:solidFill>
                  <a:schemeClr val="tx2"/>
                </a:solidFill>
                <a:latin typeface="+mj-lt"/>
              </a:rPr>
              <a:t>Toledo (Ohio)</a:t>
            </a:r>
          </a:p>
          <a:p>
            <a:pPr marL="285750" indent="-285750">
              <a:buFont typeface="Arial" panose="020B0604020202020204" pitchFamily="34" charset="0"/>
              <a:buChar char="•"/>
            </a:pPr>
            <a:r>
              <a:rPr lang="en-US" sz="1400" dirty="0" smtClean="0">
                <a:solidFill>
                  <a:schemeClr val="tx2"/>
                </a:solidFill>
                <a:latin typeface="+mj-lt"/>
              </a:rPr>
              <a:t>Keystone Help (PA)</a:t>
            </a:r>
            <a:r>
              <a:rPr lang="en-US" sz="1400" dirty="0">
                <a:solidFill>
                  <a:schemeClr val="tx2"/>
                </a:solidFill>
                <a:latin typeface="+mj-lt"/>
              </a:rPr>
              <a:t> </a:t>
            </a:r>
            <a:endParaRPr lang="en-US" sz="1400" dirty="0" smtClean="0">
              <a:solidFill>
                <a:schemeClr val="tx2"/>
              </a:solidFill>
              <a:latin typeface="+mj-lt"/>
            </a:endParaRPr>
          </a:p>
          <a:p>
            <a:pPr marL="285750" indent="-285750">
              <a:buFont typeface="Arial" panose="020B0604020202020204" pitchFamily="34" charset="0"/>
              <a:buChar char="•"/>
            </a:pPr>
            <a:r>
              <a:rPr lang="en-US" sz="1400" dirty="0" smtClean="0">
                <a:solidFill>
                  <a:schemeClr val="tx2"/>
                </a:solidFill>
                <a:latin typeface="+mj-lt"/>
              </a:rPr>
              <a:t>CEFIA/Clean Fund (CT)</a:t>
            </a:r>
          </a:p>
          <a:p>
            <a:pPr marL="285750" indent="-285750">
              <a:buFont typeface="Arial" panose="020B0604020202020204" pitchFamily="34" charset="0"/>
              <a:buChar char="•"/>
            </a:pPr>
            <a:r>
              <a:rPr lang="en-US" sz="1400" dirty="0" smtClean="0">
                <a:solidFill>
                  <a:schemeClr val="tx2"/>
                </a:solidFill>
                <a:latin typeface="+mj-lt"/>
              </a:rPr>
              <a:t>Western Riverside Council of Governments (CA)</a:t>
            </a:r>
          </a:p>
          <a:p>
            <a:pPr marL="285750" indent="-285750">
              <a:buFont typeface="Arial" panose="020B0604020202020204" pitchFamily="34" charset="0"/>
              <a:buChar char="•"/>
            </a:pPr>
            <a:r>
              <a:rPr lang="en-US" sz="1400" dirty="0" smtClean="0">
                <a:solidFill>
                  <a:schemeClr val="tx2"/>
                </a:solidFill>
                <a:latin typeface="+mj-lt"/>
              </a:rPr>
              <a:t>Kilowatt Energy / Citi (emerging)</a:t>
            </a:r>
            <a:endParaRPr lang="en-US" sz="1400" dirty="0">
              <a:solidFill>
                <a:schemeClr val="tx2"/>
              </a:solidFill>
              <a:latin typeface="+mj-lt"/>
            </a:endParaRPr>
          </a:p>
          <a:p>
            <a:endParaRPr lang="en-US" sz="1400" b="0" i="0" dirty="0">
              <a:solidFill>
                <a:schemeClr val="tx2"/>
              </a:solidFill>
              <a:effectLst/>
              <a:latin typeface="+mj-lt"/>
            </a:endParaRPr>
          </a:p>
          <a:p>
            <a:r>
              <a:rPr lang="en-US" sz="1400" dirty="0">
                <a:solidFill>
                  <a:schemeClr val="tx2"/>
                </a:solidFill>
                <a:latin typeface="+mj-lt"/>
              </a:rPr>
              <a:t>LBNL’s forthcoming paper on </a:t>
            </a:r>
            <a:r>
              <a:rPr lang="en-US" sz="1400" dirty="0" smtClean="0">
                <a:solidFill>
                  <a:schemeClr val="tx2"/>
                </a:solidFill>
                <a:latin typeface="+mj-lt"/>
              </a:rPr>
              <a:t>secondary markets for energy efficiency finance will explore these transactions in detail.</a:t>
            </a:r>
            <a:endParaRPr lang="en-US" sz="1400" dirty="0">
              <a:solidFill>
                <a:schemeClr val="tx2"/>
              </a:solidFill>
              <a:latin typeface="+mj-lt"/>
            </a:endParaRPr>
          </a:p>
        </p:txBody>
      </p:sp>
    </p:spTree>
    <p:extLst>
      <p:ext uri="{BB962C8B-B14F-4D97-AF65-F5344CB8AC3E}">
        <p14:creationId xmlns:p14="http://schemas.microsoft.com/office/powerpoint/2010/main" val="277606992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dirty="0" smtClean="0">
                <a:solidFill>
                  <a:schemeClr val="tx2"/>
                </a:solidFill>
              </a:rPr>
              <a:t>Estimated Achieved Annual Electricity Savings Rising Among States</a:t>
            </a:r>
            <a:endParaRPr lang="en-US" sz="4000" dirty="0">
              <a:solidFill>
                <a:schemeClr val="tx2"/>
              </a:solidFill>
            </a:endParaRPr>
          </a:p>
        </p:txBody>
      </p:sp>
      <p:sp>
        <p:nvSpPr>
          <p:cNvPr id="5" name="Slide Number Placeholder 4"/>
          <p:cNvSpPr>
            <a:spLocks noGrp="1"/>
          </p:cNvSpPr>
          <p:nvPr>
            <p:ph type="sldNum" sz="quarter" idx="11"/>
          </p:nvPr>
        </p:nvSpPr>
        <p:spPr/>
        <p:txBody>
          <a:bodyPr/>
          <a:lstStyle/>
          <a:p>
            <a:pPr>
              <a:defRPr/>
            </a:pPr>
            <a:fld id="{062878FC-00D9-4F9C-AA13-37DAFDD0C705}" type="slidenum">
              <a:rPr lang="en-US" smtClean="0">
                <a:solidFill>
                  <a:schemeClr val="tx2"/>
                </a:solidFill>
              </a:rPr>
              <a:pPr>
                <a:defRPr/>
              </a:pPr>
              <a:t>2</a:t>
            </a:fld>
            <a:endParaRPr lang="en-US" dirty="0">
              <a:solidFill>
                <a:schemeClr val="tx2"/>
              </a:solidFill>
            </a:endParaRPr>
          </a:p>
        </p:txBody>
      </p:sp>
      <p:sp>
        <p:nvSpPr>
          <p:cNvPr id="7" name="TextBox 6"/>
          <p:cNvSpPr txBox="1"/>
          <p:nvPr/>
        </p:nvSpPr>
        <p:spPr>
          <a:xfrm>
            <a:off x="304800" y="1853148"/>
            <a:ext cx="3505200" cy="3785652"/>
          </a:xfrm>
          <a:prstGeom prst="rect">
            <a:avLst/>
          </a:prstGeom>
          <a:noFill/>
        </p:spPr>
        <p:txBody>
          <a:bodyPr wrap="square" rtlCol="0">
            <a:spAutoFit/>
          </a:bodyPr>
          <a:lstStyle/>
          <a:p>
            <a:pPr>
              <a:buFont typeface="Wingdings" pitchFamily="2" charset="2"/>
              <a:buChar char="Ø"/>
            </a:pPr>
            <a:r>
              <a:rPr lang="en-US" sz="2000" dirty="0" smtClean="0">
                <a:solidFill>
                  <a:schemeClr val="tx2"/>
                </a:solidFill>
              </a:rPr>
              <a:t>30% of states achieving 1% or higher annual incremental electricity savings</a:t>
            </a:r>
          </a:p>
          <a:p>
            <a:endParaRPr lang="en-US" sz="2000" dirty="0" smtClean="0">
              <a:solidFill>
                <a:schemeClr val="tx2"/>
              </a:solidFill>
            </a:endParaRPr>
          </a:p>
          <a:p>
            <a:pPr>
              <a:buFont typeface="Wingdings" pitchFamily="2" charset="2"/>
              <a:buChar char="Ø"/>
            </a:pPr>
            <a:r>
              <a:rPr lang="en-US" sz="2000" dirty="0" smtClean="0">
                <a:solidFill>
                  <a:schemeClr val="tx2"/>
                </a:solidFill>
              </a:rPr>
              <a:t>Many “new” states – about 40% – are saving 0.2% to 0.7% </a:t>
            </a:r>
          </a:p>
          <a:p>
            <a:pPr lvl="1">
              <a:buFont typeface="Wingdings" pitchFamily="2" charset="2"/>
              <a:buChar char="Ø"/>
            </a:pPr>
            <a:r>
              <a:rPr lang="en-US" sz="2000" dirty="0" smtClean="0">
                <a:solidFill>
                  <a:schemeClr val="tx2"/>
                </a:solidFill>
              </a:rPr>
              <a:t>Given the prevalence of rising targets, most of these states are poised for higher savings</a:t>
            </a:r>
          </a:p>
          <a:p>
            <a:endParaRPr lang="en-US" sz="2000" dirty="0">
              <a:solidFill>
                <a:schemeClr val="tx2"/>
              </a:solidFill>
            </a:endParaRPr>
          </a:p>
        </p:txBody>
      </p:sp>
      <p:graphicFrame>
        <p:nvGraphicFramePr>
          <p:cNvPr id="9" name="Content Placeholder 8"/>
          <p:cNvGraphicFramePr>
            <a:graphicFrameLocks noGrp="1"/>
          </p:cNvGraphicFramePr>
          <p:nvPr>
            <p:ph idx="1"/>
          </p:nvPr>
        </p:nvGraphicFramePr>
        <p:xfrm>
          <a:off x="3886200" y="1600200"/>
          <a:ext cx="4800600" cy="4525963"/>
        </p:xfrm>
        <a:graphic>
          <a:graphicData uri="http://schemas.openxmlformats.org/drawingml/2006/chart">
            <c:chart xmlns:c="http://schemas.openxmlformats.org/drawingml/2006/chart" xmlns:r="http://schemas.openxmlformats.org/officeDocument/2006/relationships" r:id="rId3"/>
          </a:graphicData>
        </a:graphic>
      </p:graphicFrame>
      <p:sp>
        <p:nvSpPr>
          <p:cNvPr id="3" name="TextBox 2"/>
          <p:cNvSpPr txBox="1"/>
          <p:nvPr/>
        </p:nvSpPr>
        <p:spPr>
          <a:xfrm>
            <a:off x="4267200" y="6019800"/>
            <a:ext cx="4267200" cy="830997"/>
          </a:xfrm>
          <a:prstGeom prst="rect">
            <a:avLst/>
          </a:prstGeom>
          <a:noFill/>
        </p:spPr>
        <p:txBody>
          <a:bodyPr wrap="square" rtlCol="0">
            <a:spAutoFit/>
          </a:bodyPr>
          <a:lstStyle/>
          <a:p>
            <a:r>
              <a:rPr lang="en-US" sz="1200" i="1" dirty="0" smtClean="0"/>
              <a:t>Source: </a:t>
            </a:r>
            <a:r>
              <a:rPr lang="en-US" sz="1200" i="1" dirty="0" err="1" smtClean="0"/>
              <a:t>Barbose</a:t>
            </a:r>
            <a:r>
              <a:rPr lang="en-US" sz="1200" i="1" dirty="0" smtClean="0"/>
              <a:t> et al. “</a:t>
            </a:r>
            <a:r>
              <a:rPr lang="en-US" sz="1200" i="1" dirty="0"/>
              <a:t>The Future of Utility Customer-Funded Energy Efficiency Programs in the United States: Projected Spending and Savings to </a:t>
            </a:r>
            <a:r>
              <a:rPr lang="en-US" sz="1200" i="1" dirty="0" smtClean="0"/>
              <a:t>2025” LBNL-5803E. 2013</a:t>
            </a:r>
            <a:endParaRPr lang="en-US" sz="1200" i="1"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dirty="0" smtClean="0">
                <a:solidFill>
                  <a:schemeClr val="accent1"/>
                </a:solidFill>
              </a:rPr>
              <a:t>80% Growth in Total Electric &amp; Gas DSM Spending (2008-2012)</a:t>
            </a:r>
            <a:endParaRPr lang="en-US" sz="4000" dirty="0">
              <a:solidFill>
                <a:schemeClr val="accent1"/>
              </a:solidFill>
            </a:endParaRPr>
          </a:p>
        </p:txBody>
      </p:sp>
      <p:sp>
        <p:nvSpPr>
          <p:cNvPr id="5" name="Slide Number Placeholder 4"/>
          <p:cNvSpPr>
            <a:spLocks noGrp="1"/>
          </p:cNvSpPr>
          <p:nvPr>
            <p:ph type="sldNum" sz="quarter" idx="11"/>
          </p:nvPr>
        </p:nvSpPr>
        <p:spPr/>
        <p:txBody>
          <a:bodyPr/>
          <a:lstStyle/>
          <a:p>
            <a:pPr>
              <a:defRPr/>
            </a:pPr>
            <a:fld id="{062878FC-00D9-4F9C-AA13-37DAFDD0C705}" type="slidenum">
              <a:rPr lang="en-US" smtClean="0"/>
              <a:pPr>
                <a:defRPr/>
              </a:pPr>
              <a:t>3</a:t>
            </a:fld>
            <a:endParaRPr lang="en-US" dirty="0"/>
          </a:p>
        </p:txBody>
      </p:sp>
      <p:sp>
        <p:nvSpPr>
          <p:cNvPr id="7" name="TextBox 6"/>
          <p:cNvSpPr txBox="1"/>
          <p:nvPr/>
        </p:nvSpPr>
        <p:spPr>
          <a:xfrm>
            <a:off x="5334000" y="6128519"/>
            <a:ext cx="3352800" cy="577081"/>
          </a:xfrm>
          <a:prstGeom prst="rect">
            <a:avLst/>
          </a:prstGeom>
          <a:noFill/>
        </p:spPr>
        <p:txBody>
          <a:bodyPr wrap="square" rtlCol="0">
            <a:spAutoFit/>
          </a:bodyPr>
          <a:lstStyle/>
          <a:p>
            <a:r>
              <a:rPr lang="en-US" sz="1050" dirty="0" smtClean="0">
                <a:solidFill>
                  <a:schemeClr val="accent1"/>
                </a:solidFill>
              </a:rPr>
              <a:t>2013 State of the Efficiency Program Industry: </a:t>
            </a:r>
          </a:p>
          <a:p>
            <a:r>
              <a:rPr lang="en-US" sz="1050" dirty="0" smtClean="0">
                <a:solidFill>
                  <a:schemeClr val="accent1"/>
                </a:solidFill>
              </a:rPr>
              <a:t>Budgets, Expenditures, and Impacts, Consortium for Energy Efficiency, 2014</a:t>
            </a:r>
            <a:endParaRPr lang="en-US" sz="1050" dirty="0">
              <a:solidFill>
                <a:schemeClr val="accent1"/>
              </a:solidFill>
            </a:endParaRPr>
          </a:p>
        </p:txBody>
      </p:sp>
      <p:pic>
        <p:nvPicPr>
          <p:cNvPr id="1028" name="Picture 4"/>
          <p:cNvPicPr>
            <a:picLocks noGrp="1" noChangeAspect="1" noChangeArrowheads="1"/>
          </p:cNvPicPr>
          <p:nvPr>
            <p:ph idx="1"/>
          </p:nvPr>
        </p:nvPicPr>
        <p:blipFill>
          <a:blip r:embed="rId3" cstate="print"/>
          <a:srcRect/>
          <a:stretch>
            <a:fillRect/>
          </a:stretch>
        </p:blipFill>
        <p:spPr bwMode="auto">
          <a:xfrm>
            <a:off x="4648200" y="1524000"/>
            <a:ext cx="4495799" cy="4343399"/>
          </a:xfrm>
          <a:prstGeom prst="rect">
            <a:avLst/>
          </a:prstGeom>
          <a:noFill/>
          <a:ln w="9525">
            <a:noFill/>
            <a:miter lim="800000"/>
            <a:headEnd/>
            <a:tailEnd/>
          </a:ln>
        </p:spPr>
      </p:pic>
      <p:pic>
        <p:nvPicPr>
          <p:cNvPr id="1027" name="Picture 3" descr="C:\Users\Ian M. Hoffman\Desktop\LBNL-EMP\EERE Projects and Requests\US Electric DSM Expenditures By Customer Class_2008-2012_CEE 2013 State of the Industry.PNG"/>
          <p:cNvPicPr>
            <a:picLocks noChangeAspect="1" noChangeArrowheads="1"/>
          </p:cNvPicPr>
          <p:nvPr/>
        </p:nvPicPr>
        <p:blipFill>
          <a:blip r:embed="rId4" cstate="print"/>
          <a:srcRect/>
          <a:stretch>
            <a:fillRect/>
          </a:stretch>
        </p:blipFill>
        <p:spPr bwMode="auto">
          <a:xfrm>
            <a:off x="2" y="1524000"/>
            <a:ext cx="4648198" cy="4267200"/>
          </a:xfrm>
          <a:prstGeom prst="rect">
            <a:avLst/>
          </a:prstGeom>
          <a:noFill/>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smtClean="0">
                <a:solidFill>
                  <a:schemeClr val="tx2"/>
                </a:solidFill>
              </a:rPr>
              <a:t>Half of States Have Energy Savings Targets</a:t>
            </a:r>
            <a:endParaRPr lang="en-US" sz="3600" dirty="0">
              <a:solidFill>
                <a:schemeClr val="tx2"/>
              </a:solidFill>
            </a:endParaRPr>
          </a:p>
        </p:txBody>
      </p:sp>
      <p:sp>
        <p:nvSpPr>
          <p:cNvPr id="5" name="Slide Number Placeholder 4"/>
          <p:cNvSpPr>
            <a:spLocks noGrp="1"/>
          </p:cNvSpPr>
          <p:nvPr>
            <p:ph type="sldNum" sz="quarter" idx="11"/>
          </p:nvPr>
        </p:nvSpPr>
        <p:spPr/>
        <p:txBody>
          <a:bodyPr/>
          <a:lstStyle/>
          <a:p>
            <a:pPr>
              <a:defRPr/>
            </a:pPr>
            <a:fld id="{062878FC-00D9-4F9C-AA13-37DAFDD0C705}" type="slidenum">
              <a:rPr lang="en-US" smtClean="0"/>
              <a:pPr>
                <a:defRPr/>
              </a:pPr>
              <a:t>4</a:t>
            </a:fld>
            <a:endParaRPr lang="en-US" dirty="0"/>
          </a:p>
        </p:txBody>
      </p:sp>
      <p:pic>
        <p:nvPicPr>
          <p:cNvPr id="4098" name="Picture 2"/>
          <p:cNvPicPr>
            <a:picLocks noGrp="1" noChangeAspect="1" noChangeArrowheads="1"/>
          </p:cNvPicPr>
          <p:nvPr>
            <p:ph idx="1"/>
          </p:nvPr>
        </p:nvPicPr>
        <p:blipFill>
          <a:blip r:embed="rId3" cstate="print"/>
          <a:srcRect/>
          <a:stretch>
            <a:fillRect/>
          </a:stretch>
        </p:blipFill>
        <p:spPr bwMode="auto">
          <a:xfrm>
            <a:off x="969496" y="1493837"/>
            <a:ext cx="7412504" cy="4602163"/>
          </a:xfrm>
          <a:prstGeom prst="rect">
            <a:avLst/>
          </a:prstGeom>
          <a:solidFill>
            <a:schemeClr val="bg1"/>
          </a:solidFill>
          <a:ln w="9525">
            <a:solidFill>
              <a:schemeClr val="bg1"/>
            </a:solidFill>
            <a:miter lim="800000"/>
            <a:headEnd/>
            <a:tailEnd/>
          </a:ln>
        </p:spPr>
      </p:pic>
      <p:sp>
        <p:nvSpPr>
          <p:cNvPr id="9" name="Rectangle 8"/>
          <p:cNvSpPr/>
          <p:nvPr/>
        </p:nvSpPr>
        <p:spPr>
          <a:xfrm>
            <a:off x="2362200" y="2057400"/>
            <a:ext cx="4572000" cy="3048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6019800" y="4572000"/>
            <a:ext cx="1600200" cy="4572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p:cNvSpPr txBox="1"/>
          <p:nvPr/>
        </p:nvSpPr>
        <p:spPr>
          <a:xfrm>
            <a:off x="7086600" y="3675727"/>
            <a:ext cx="1600200" cy="1277273"/>
          </a:xfrm>
          <a:prstGeom prst="rect">
            <a:avLst/>
          </a:prstGeom>
          <a:noFill/>
          <a:ln>
            <a:solidFill>
              <a:schemeClr val="tx2"/>
            </a:solidFill>
          </a:ln>
        </p:spPr>
        <p:txBody>
          <a:bodyPr wrap="square" rtlCol="0">
            <a:spAutoFit/>
          </a:bodyPr>
          <a:lstStyle/>
          <a:p>
            <a:r>
              <a:rPr lang="en-US" sz="1100" dirty="0" smtClean="0"/>
              <a:t>EERS, Utility-Specific Target or All Cost-Effective Mandate</a:t>
            </a:r>
          </a:p>
          <a:p>
            <a:endParaRPr lang="en-US" sz="1100" dirty="0" smtClean="0"/>
          </a:p>
          <a:p>
            <a:r>
              <a:rPr lang="en-US" sz="1100" dirty="0" smtClean="0"/>
              <a:t>RPS/RES with Efficiency as an Eligible Resource</a:t>
            </a:r>
            <a:endParaRPr lang="en-US" sz="1100" dirty="0"/>
          </a:p>
        </p:txBody>
      </p:sp>
      <p:sp>
        <p:nvSpPr>
          <p:cNvPr id="12" name="Rectangle 11"/>
          <p:cNvSpPr/>
          <p:nvPr/>
        </p:nvSpPr>
        <p:spPr>
          <a:xfrm>
            <a:off x="6629400" y="3810000"/>
            <a:ext cx="381000" cy="228600"/>
          </a:xfrm>
          <a:prstGeom prst="rect">
            <a:avLst/>
          </a:prstGeom>
          <a:solidFill>
            <a:schemeClr val="accent6"/>
          </a:solidFill>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13" name="Rectangle 12"/>
          <p:cNvSpPr/>
          <p:nvPr/>
        </p:nvSpPr>
        <p:spPr>
          <a:xfrm>
            <a:off x="6629400" y="4419600"/>
            <a:ext cx="381000" cy="228600"/>
          </a:xfrm>
          <a:prstGeom prst="rect">
            <a:avLst/>
          </a:prstGeom>
          <a:solidFill>
            <a:srgbClr val="FFFF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Box 2"/>
          <p:cNvSpPr txBox="1"/>
          <p:nvPr/>
        </p:nvSpPr>
        <p:spPr>
          <a:xfrm>
            <a:off x="4343400" y="5751493"/>
            <a:ext cx="4648200" cy="954107"/>
          </a:xfrm>
          <a:prstGeom prst="rect">
            <a:avLst/>
          </a:prstGeom>
          <a:noFill/>
        </p:spPr>
        <p:txBody>
          <a:bodyPr wrap="square" rtlCol="0">
            <a:spAutoFit/>
          </a:bodyPr>
          <a:lstStyle/>
          <a:p>
            <a:r>
              <a:rPr lang="en-US" sz="1400" i="1" dirty="0"/>
              <a:t>Source: </a:t>
            </a:r>
            <a:r>
              <a:rPr lang="en-US" sz="1400" i="1" dirty="0" smtClean="0"/>
              <a:t>ACEEE, Energy </a:t>
            </a:r>
            <a:r>
              <a:rPr lang="en-US" sz="1400" i="1" dirty="0"/>
              <a:t>Efficiency Resource Standards: </a:t>
            </a:r>
            <a:r>
              <a:rPr lang="en-US" sz="1400" i="1" dirty="0" smtClean="0"/>
              <a:t>A </a:t>
            </a:r>
            <a:r>
              <a:rPr lang="en-US" sz="1400" i="1" dirty="0"/>
              <a:t>New Progress Report on State </a:t>
            </a:r>
            <a:r>
              <a:rPr lang="en-US" sz="1400" i="1" dirty="0" smtClean="0"/>
              <a:t>Experience, April 2014. http</a:t>
            </a:r>
            <a:r>
              <a:rPr lang="en-US" sz="1400" i="1" dirty="0"/>
              <a:t>://aceee.org/sites/default/files/publications/researchreports/u1403.pdf</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tx2"/>
                </a:solidFill>
              </a:rPr>
              <a:t>Most Leading States Projected to Save 1.5% or More</a:t>
            </a:r>
            <a:endParaRPr lang="en-US" dirty="0">
              <a:solidFill>
                <a:schemeClr val="tx2"/>
              </a:solidFill>
            </a:endParaRPr>
          </a:p>
        </p:txBody>
      </p:sp>
      <p:sp>
        <p:nvSpPr>
          <p:cNvPr id="5" name="Slide Number Placeholder 4"/>
          <p:cNvSpPr>
            <a:spLocks noGrp="1"/>
          </p:cNvSpPr>
          <p:nvPr>
            <p:ph type="sldNum" sz="quarter" idx="11"/>
          </p:nvPr>
        </p:nvSpPr>
        <p:spPr/>
        <p:txBody>
          <a:bodyPr/>
          <a:lstStyle/>
          <a:p>
            <a:pPr>
              <a:defRPr/>
            </a:pPr>
            <a:fld id="{062878FC-00D9-4F9C-AA13-37DAFDD0C705}" type="slidenum">
              <a:rPr lang="en-US" smtClean="0"/>
              <a:pPr>
                <a:defRPr/>
              </a:pPr>
              <a:t>5</a:t>
            </a:fld>
            <a:endParaRPr lang="en-US" dirty="0"/>
          </a:p>
        </p:txBody>
      </p:sp>
      <p:pic>
        <p:nvPicPr>
          <p:cNvPr id="12" name="Content Placeholder 11"/>
          <p:cNvPicPr>
            <a:picLocks noGrp="1" noChangeAspect="1"/>
          </p:cNvPicPr>
          <p:nvPr>
            <p:ph idx="1"/>
          </p:nvPr>
        </p:nvPicPr>
        <p:blipFill>
          <a:blip r:embed="rId3"/>
          <a:stretch>
            <a:fillRect/>
          </a:stretch>
        </p:blipFill>
        <p:spPr>
          <a:xfrm>
            <a:off x="914400" y="1600200"/>
            <a:ext cx="7391400" cy="4343400"/>
          </a:xfrm>
          <a:prstGeom prst="rect">
            <a:avLst/>
          </a:prstGeom>
        </p:spPr>
      </p:pic>
      <p:sp>
        <p:nvSpPr>
          <p:cNvPr id="6" name="TextBox 5"/>
          <p:cNvSpPr txBox="1"/>
          <p:nvPr/>
        </p:nvSpPr>
        <p:spPr>
          <a:xfrm>
            <a:off x="4267200" y="6019800"/>
            <a:ext cx="4267200" cy="830997"/>
          </a:xfrm>
          <a:prstGeom prst="rect">
            <a:avLst/>
          </a:prstGeom>
          <a:noFill/>
        </p:spPr>
        <p:txBody>
          <a:bodyPr wrap="square" rtlCol="0">
            <a:spAutoFit/>
          </a:bodyPr>
          <a:lstStyle/>
          <a:p>
            <a:r>
              <a:rPr lang="en-US" sz="1200" i="1" dirty="0" smtClean="0"/>
              <a:t>Source: </a:t>
            </a:r>
            <a:r>
              <a:rPr lang="en-US" sz="1200" i="1" dirty="0" err="1" smtClean="0"/>
              <a:t>Barbose</a:t>
            </a:r>
            <a:r>
              <a:rPr lang="en-US" sz="1200" i="1" dirty="0" smtClean="0"/>
              <a:t> et al. “</a:t>
            </a:r>
            <a:r>
              <a:rPr lang="en-US" sz="1200" i="1" dirty="0"/>
              <a:t>The Future of Utility Customer-Funded Energy Efficiency Programs in the United States: Projected Spending and Savings to </a:t>
            </a:r>
            <a:r>
              <a:rPr lang="en-US" sz="1200" i="1" dirty="0" smtClean="0"/>
              <a:t>2025” LBNL-5803E. 2013</a:t>
            </a:r>
            <a:endParaRPr lang="en-US" sz="1200" i="1" dirty="0"/>
          </a:p>
        </p:txBody>
      </p:sp>
    </p:spTree>
    <p:extLst>
      <p:ext uri="{BB962C8B-B14F-4D97-AF65-F5344CB8AC3E}">
        <p14:creationId xmlns:p14="http://schemas.microsoft.com/office/powerpoint/2010/main" val="38531784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dirty="0" smtClean="0">
                <a:solidFill>
                  <a:schemeClr val="tx2"/>
                </a:solidFill>
              </a:rPr>
              <a:t>Other States with Targets Generally Support Rising Savings Through 2020</a:t>
            </a:r>
            <a:endParaRPr lang="en-US" sz="4000" dirty="0">
              <a:solidFill>
                <a:schemeClr val="tx2"/>
              </a:solidFill>
            </a:endParaRPr>
          </a:p>
        </p:txBody>
      </p:sp>
      <p:sp>
        <p:nvSpPr>
          <p:cNvPr id="5" name="Slide Number Placeholder 4"/>
          <p:cNvSpPr>
            <a:spLocks noGrp="1"/>
          </p:cNvSpPr>
          <p:nvPr>
            <p:ph type="sldNum" sz="quarter" idx="11"/>
          </p:nvPr>
        </p:nvSpPr>
        <p:spPr/>
        <p:txBody>
          <a:bodyPr/>
          <a:lstStyle/>
          <a:p>
            <a:pPr>
              <a:defRPr/>
            </a:pPr>
            <a:fld id="{062878FC-00D9-4F9C-AA13-37DAFDD0C705}" type="slidenum">
              <a:rPr lang="en-US" smtClean="0"/>
              <a:pPr>
                <a:defRPr/>
              </a:pPr>
              <a:t>6</a:t>
            </a:fld>
            <a:endParaRPr lang="en-US" dirty="0"/>
          </a:p>
        </p:txBody>
      </p:sp>
      <p:pic>
        <p:nvPicPr>
          <p:cNvPr id="15" name="Content Placeholder 14"/>
          <p:cNvPicPr>
            <a:picLocks noGrp="1" noChangeAspect="1"/>
          </p:cNvPicPr>
          <p:nvPr>
            <p:ph idx="1"/>
          </p:nvPr>
        </p:nvPicPr>
        <p:blipFill>
          <a:blip r:embed="rId3"/>
          <a:stretch>
            <a:fillRect/>
          </a:stretch>
        </p:blipFill>
        <p:spPr>
          <a:xfrm>
            <a:off x="804099" y="1524000"/>
            <a:ext cx="7425501" cy="4540593"/>
          </a:xfrm>
          <a:prstGeom prst="rect">
            <a:avLst/>
          </a:prstGeom>
        </p:spPr>
      </p:pic>
      <p:sp>
        <p:nvSpPr>
          <p:cNvPr id="6" name="TextBox 5"/>
          <p:cNvSpPr txBox="1"/>
          <p:nvPr/>
        </p:nvSpPr>
        <p:spPr>
          <a:xfrm>
            <a:off x="4267200" y="6019800"/>
            <a:ext cx="4267200" cy="830997"/>
          </a:xfrm>
          <a:prstGeom prst="rect">
            <a:avLst/>
          </a:prstGeom>
          <a:noFill/>
        </p:spPr>
        <p:txBody>
          <a:bodyPr wrap="square" rtlCol="0">
            <a:spAutoFit/>
          </a:bodyPr>
          <a:lstStyle/>
          <a:p>
            <a:r>
              <a:rPr lang="en-US" sz="1200" i="1" dirty="0" smtClean="0"/>
              <a:t>Adapted and Updated from </a:t>
            </a:r>
            <a:r>
              <a:rPr lang="en-US" sz="1200" i="1" dirty="0" err="1" smtClean="0"/>
              <a:t>Barbose</a:t>
            </a:r>
            <a:r>
              <a:rPr lang="en-US" sz="1200" i="1" dirty="0" smtClean="0"/>
              <a:t> et al. “</a:t>
            </a:r>
            <a:r>
              <a:rPr lang="en-US" sz="1200" i="1" dirty="0"/>
              <a:t>The Future of Utility Customer-Funded Energy Efficiency Programs in the United States: Projected Spending and Savings to </a:t>
            </a:r>
            <a:r>
              <a:rPr lang="en-US" sz="1200" i="1" dirty="0" smtClean="0"/>
              <a:t>2025” LBNL-5803E. 2013</a:t>
            </a:r>
            <a:endParaRPr lang="en-US" sz="1200" i="1"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dirty="0" smtClean="0"/>
              <a:t>Recent Changes in EERSs Are Likely to Impact the National Savings Trajectory</a:t>
            </a:r>
            <a:endParaRPr lang="en-US" sz="4000" dirty="0"/>
          </a:p>
        </p:txBody>
      </p:sp>
      <p:pic>
        <p:nvPicPr>
          <p:cNvPr id="7" name="Content Placeholder 6"/>
          <p:cNvPicPr>
            <a:picLocks noGrp="1" noChangeAspect="1"/>
          </p:cNvPicPr>
          <p:nvPr>
            <p:ph idx="1"/>
          </p:nvPr>
        </p:nvPicPr>
        <p:blipFill>
          <a:blip r:embed="rId3"/>
          <a:stretch>
            <a:fillRect/>
          </a:stretch>
        </p:blipFill>
        <p:spPr>
          <a:xfrm>
            <a:off x="762000" y="1567716"/>
            <a:ext cx="7620000" cy="4590932"/>
          </a:xfrm>
          <a:prstGeom prst="rect">
            <a:avLst/>
          </a:prstGeom>
        </p:spPr>
      </p:pic>
      <p:sp>
        <p:nvSpPr>
          <p:cNvPr id="5" name="Slide Number Placeholder 4"/>
          <p:cNvSpPr>
            <a:spLocks noGrp="1"/>
          </p:cNvSpPr>
          <p:nvPr>
            <p:ph type="sldNum" sz="quarter" idx="11"/>
          </p:nvPr>
        </p:nvSpPr>
        <p:spPr/>
        <p:txBody>
          <a:bodyPr/>
          <a:lstStyle/>
          <a:p>
            <a:pPr>
              <a:defRPr/>
            </a:pPr>
            <a:fld id="{062878FC-00D9-4F9C-AA13-37DAFDD0C705}" type="slidenum">
              <a:rPr lang="en-US" smtClean="0"/>
              <a:pPr>
                <a:defRPr/>
              </a:pPr>
              <a:t>7</a:t>
            </a:fld>
            <a:endParaRPr lang="en-US" dirty="0"/>
          </a:p>
        </p:txBody>
      </p:sp>
    </p:spTree>
    <p:extLst>
      <p:ext uri="{BB962C8B-B14F-4D97-AF65-F5344CB8AC3E}">
        <p14:creationId xmlns:p14="http://schemas.microsoft.com/office/powerpoint/2010/main" val="38370263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smtClean="0">
                <a:solidFill>
                  <a:schemeClr val="tx2"/>
                </a:solidFill>
              </a:rPr>
              <a:t>Most States Have Some Decoupling Mechanism in Place or Pending For At Least One Utility</a:t>
            </a:r>
            <a:endParaRPr lang="en-US" sz="3200" dirty="0"/>
          </a:p>
        </p:txBody>
      </p:sp>
      <p:sp>
        <p:nvSpPr>
          <p:cNvPr id="5" name="Slide Number Placeholder 4"/>
          <p:cNvSpPr>
            <a:spLocks noGrp="1"/>
          </p:cNvSpPr>
          <p:nvPr>
            <p:ph type="sldNum" sz="quarter" idx="11"/>
          </p:nvPr>
        </p:nvSpPr>
        <p:spPr/>
        <p:txBody>
          <a:bodyPr/>
          <a:lstStyle/>
          <a:p>
            <a:pPr>
              <a:defRPr/>
            </a:pPr>
            <a:fld id="{062878FC-00D9-4F9C-AA13-37DAFDD0C705}" type="slidenum">
              <a:rPr lang="en-US" smtClean="0"/>
              <a:pPr>
                <a:defRPr/>
              </a:pPr>
              <a:t>8</a:t>
            </a:fld>
            <a:endParaRPr lang="en-US" dirty="0"/>
          </a:p>
        </p:txBody>
      </p:sp>
      <p:pic>
        <p:nvPicPr>
          <p:cNvPr id="2051" name="Picture 3"/>
          <p:cNvPicPr>
            <a:picLocks noGrp="1" noChangeAspect="1" noChangeArrowheads="1"/>
          </p:cNvPicPr>
          <p:nvPr>
            <p:ph idx="1"/>
          </p:nvPr>
        </p:nvPicPr>
        <p:blipFill>
          <a:blip r:embed="rId3" cstate="print"/>
          <a:srcRect/>
          <a:stretch>
            <a:fillRect/>
          </a:stretch>
        </p:blipFill>
        <p:spPr bwMode="auto">
          <a:xfrm>
            <a:off x="1295400" y="1447800"/>
            <a:ext cx="6553200" cy="4678363"/>
          </a:xfrm>
          <a:prstGeom prst="rect">
            <a:avLst/>
          </a:prstGeom>
          <a:noFill/>
          <a:ln w="9525">
            <a:solidFill>
              <a:schemeClr val="tx2"/>
            </a:solidFill>
            <a:miter lim="800000"/>
            <a:headEnd/>
            <a:tailEnd/>
          </a:ln>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SEE Action 2">
      <a:dk1>
        <a:sysClr val="windowText" lastClr="000000"/>
      </a:dk1>
      <a:lt1>
        <a:sysClr val="window" lastClr="FFFFFF"/>
      </a:lt1>
      <a:dk2>
        <a:srgbClr val="004452"/>
      </a:dk2>
      <a:lt2>
        <a:srgbClr val="8EC35C"/>
      </a:lt2>
      <a:accent1>
        <a:srgbClr val="004452"/>
      </a:accent1>
      <a:accent2>
        <a:srgbClr val="81A4AB"/>
      </a:accent2>
      <a:accent3>
        <a:srgbClr val="C7D7DA"/>
      </a:accent3>
      <a:accent4>
        <a:srgbClr val="1B6956"/>
      </a:accent4>
      <a:accent5>
        <a:srgbClr val="2F8239"/>
      </a:accent5>
      <a:accent6>
        <a:srgbClr val="8EC35C"/>
      </a:accent6>
      <a:hlink>
        <a:srgbClr val="8DB3E2"/>
      </a:hlink>
      <a:folHlink>
        <a:srgbClr val="C6D9F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otalTime>17327</TotalTime>
  <Words>4204</Words>
  <Application>Microsoft Office PowerPoint</Application>
  <PresentationFormat>Letter Paper (8.5x11 in)</PresentationFormat>
  <Paragraphs>390</Paragraphs>
  <Slides>28</Slides>
  <Notes>28</Notes>
  <HiddenSlides>0</HiddenSlides>
  <MMClips>0</MMClips>
  <ScaleCrop>false</ScaleCrop>
  <HeadingPairs>
    <vt:vector size="4" baseType="variant">
      <vt:variant>
        <vt:lpstr>Theme</vt:lpstr>
      </vt:variant>
      <vt:variant>
        <vt:i4>1</vt:i4>
      </vt:variant>
      <vt:variant>
        <vt:lpstr>Slide Titles</vt:lpstr>
      </vt:variant>
      <vt:variant>
        <vt:i4>28</vt:i4>
      </vt:variant>
    </vt:vector>
  </HeadingPairs>
  <TitlesOfParts>
    <vt:vector size="29" baseType="lpstr">
      <vt:lpstr>Office Theme</vt:lpstr>
      <vt:lpstr>Energy Efficiency Programs, Codes and Standards: What’s Happened in the SEE Action Era</vt:lpstr>
      <vt:lpstr>Table of Contents</vt:lpstr>
      <vt:lpstr>Estimated Achieved Annual Electricity Savings Rising Among States</vt:lpstr>
      <vt:lpstr>80% Growth in Total Electric &amp; Gas DSM Spending (2008-2012)</vt:lpstr>
      <vt:lpstr>Half of States Have Energy Savings Targets</vt:lpstr>
      <vt:lpstr>Most Leading States Projected to Save 1.5% or More</vt:lpstr>
      <vt:lpstr>Other States with Targets Generally Support Rising Savings Through 2020</vt:lpstr>
      <vt:lpstr>Recent Changes in EERSs Are Likely to Impact the National Savings Trajectory</vt:lpstr>
      <vt:lpstr>Most States Have Some Decoupling Mechanism in Place or Pending For At Least One Utility</vt:lpstr>
      <vt:lpstr>Expanding Behavioral Programs, Many Using SEE Action EM&amp;V Protocols</vt:lpstr>
      <vt:lpstr>Average Program Administrator Cost of Saved Energy for Commercial &amp; Industrial Efficiency Programs Low for 2009-2011</vt:lpstr>
      <vt:lpstr>Program Administrator Cost of Saved Energy for Residential Programs Fairly Low for 2009-2011</vt:lpstr>
      <vt:lpstr>ESCO Industry Growth</vt:lpstr>
      <vt:lpstr>Estimates Suggest Large ESCO Market Potential Remains</vt:lpstr>
      <vt:lpstr>CHP in the United States Today</vt:lpstr>
      <vt:lpstr>National Progress Against 40 GW CHP Goal </vt:lpstr>
      <vt:lpstr>More Than Two-Thirds of States Have Adopted 2009 or Later Residential Codes</vt:lpstr>
      <vt:lpstr>75% of States Have Adopted 2007 or Later Commercial Codes</vt:lpstr>
      <vt:lpstr>Nearly 75% of States Are Engaged in Some Form of Compliance Enhancement</vt:lpstr>
      <vt:lpstr>Savings Rising Sharply as New End-Use Standards Take Effect</vt:lpstr>
      <vt:lpstr>Total Electricity Savings from Building Codes &amp; End-Use Standards Risen Considerably</vt:lpstr>
      <vt:lpstr>Energy Use Disclosure Requirements </vt:lpstr>
      <vt:lpstr>Energy Use Disclosure Requirements (cont.)</vt:lpstr>
      <vt:lpstr>On-Bill Programs: Large Volume and Generally Low Default Rates</vt:lpstr>
      <vt:lpstr>On-Bill Programs: New Statutory and Funding Support for Rural Efficiency Financing</vt:lpstr>
      <vt:lpstr>PACE Programs Spreading</vt:lpstr>
      <vt:lpstr>Revolving Loan Funds and Loan Loss Reserves Prevalent in Most States</vt:lpstr>
      <vt:lpstr>Green Banks and Secondary Market Deals Emerging as Important Tools</vt:lpstr>
    </vt:vector>
  </TitlesOfParts>
  <Company>NREL</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0</dc:title>
  <dc:creator>pfarese</dc:creator>
  <cp:lastModifiedBy>Devin Egan </cp:lastModifiedBy>
  <cp:revision>577</cp:revision>
  <dcterms:created xsi:type="dcterms:W3CDTF">2010-09-18T20:31:32Z</dcterms:created>
  <dcterms:modified xsi:type="dcterms:W3CDTF">2014-07-18T17:01:54Z</dcterms:modified>
</cp:coreProperties>
</file>